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1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91" r:id="rId3"/>
    <p:sldId id="257" r:id="rId4"/>
    <p:sldId id="258" r:id="rId5"/>
    <p:sldId id="292" r:id="rId6"/>
    <p:sldId id="259" r:id="rId7"/>
    <p:sldId id="293" r:id="rId8"/>
    <p:sldId id="260" r:id="rId9"/>
    <p:sldId id="294" r:id="rId10"/>
    <p:sldId id="296" r:id="rId11"/>
    <p:sldId id="261" r:id="rId12"/>
    <p:sldId id="295" r:id="rId13"/>
    <p:sldId id="262" r:id="rId14"/>
    <p:sldId id="263" r:id="rId15"/>
    <p:sldId id="264" r:id="rId16"/>
    <p:sldId id="265" r:id="rId17"/>
    <p:sldId id="300" r:id="rId18"/>
    <p:sldId id="266" r:id="rId19"/>
    <p:sldId id="285" r:id="rId20"/>
    <p:sldId id="267" r:id="rId21"/>
    <p:sldId id="268" r:id="rId22"/>
    <p:sldId id="297" r:id="rId23"/>
    <p:sldId id="269" r:id="rId24"/>
    <p:sldId id="270" r:id="rId25"/>
    <p:sldId id="271" r:id="rId26"/>
    <p:sldId id="298" r:id="rId27"/>
    <p:sldId id="299" r:id="rId28"/>
    <p:sldId id="283" r:id="rId29"/>
    <p:sldId id="282" r:id="rId30"/>
    <p:sldId id="273" r:id="rId31"/>
    <p:sldId id="287" r:id="rId32"/>
    <p:sldId id="289" r:id="rId33"/>
    <p:sldId id="274" r:id="rId34"/>
    <p:sldId id="275" r:id="rId35"/>
    <p:sldId id="276" r:id="rId36"/>
    <p:sldId id="278" r:id="rId37"/>
    <p:sldId id="279" r:id="rId38"/>
    <p:sldId id="280" r:id="rId39"/>
    <p:sldId id="290" r:id="rId4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9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C74D6CD-63A1-4F62-B3E3-B964697BA7D7}" type="datetimeFigureOut">
              <a:rPr lang="en-US" smtClean="0"/>
              <a:t>6/20/16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F2E0704-D609-4EC6-B960-18617FD24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63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D72B228-4EC5-410F-99A8-6BDC335FE282}" type="datetimeFigureOut">
              <a:rPr lang="en-US" smtClean="0"/>
              <a:pPr/>
              <a:t>6/20/16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902629-B4D9-42A1-B898-9534F3AC43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02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02629-B4D9-42A1-B898-9534F3AC438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497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02629-B4D9-42A1-B898-9534F3AC438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83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02629-B4D9-42A1-B898-9534F3AC438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017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02629-B4D9-42A1-B898-9534F3AC438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46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02629-B4D9-42A1-B898-9534F3AC438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202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02629-B4D9-42A1-B898-9534F3AC438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7237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02629-B4D9-42A1-B898-9534F3AC438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3034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02629-B4D9-42A1-B898-9534F3AC438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544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02629-B4D9-42A1-B898-9534F3AC438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281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66522-8691-4B4B-91BE-3594C6E108A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2760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02629-B4D9-42A1-B898-9534F3AC438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22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02629-B4D9-42A1-B898-9534F3AC438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685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02629-B4D9-42A1-B898-9534F3AC438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530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02629-B4D9-42A1-B898-9534F3AC438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601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02629-B4D9-42A1-B898-9534F3AC438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807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02629-B4D9-42A1-B898-9534F3AC438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098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02629-B4D9-42A1-B898-9534F3AC438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3771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02629-B4D9-42A1-B898-9534F3AC438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6021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66522-8691-4B4B-91BE-3594C6E108A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8765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66522-8691-4B4B-91BE-3594C6E108A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278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63F4C-F441-4BEE-A6E8-972AC74117D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0294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096EEF-772C-4DFD-A7F5-A13336459012}" type="slidenum">
              <a:rPr lang="en-US"/>
              <a:pPr/>
              <a:t>31</a:t>
            </a:fld>
            <a:endParaRPr lang="en-US"/>
          </a:p>
        </p:txBody>
      </p:sp>
      <p:sp>
        <p:nvSpPr>
          <p:cNvPr id="44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708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02629-B4D9-42A1-B898-9534F3AC438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097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CCAE02-DB3C-44BE-A0F0-D5E11BCE8960}" type="slidenum">
              <a:rPr lang="en-US"/>
              <a:pPr/>
              <a:t>32</a:t>
            </a:fld>
            <a:endParaRPr lang="en-US"/>
          </a:p>
        </p:txBody>
      </p:sp>
      <p:sp>
        <p:nvSpPr>
          <p:cNvPr id="444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805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63F4C-F441-4BEE-A6E8-972AC74117D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202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63F4C-F441-4BEE-A6E8-972AC74117D6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148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63F4C-F441-4BEE-A6E8-972AC74117D6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8922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63F4C-F441-4BEE-A6E8-972AC74117D6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234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63F4C-F441-4BEE-A6E8-972AC74117D6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4458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63F4C-F441-4BEE-A6E8-972AC74117D6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67185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02629-B4D9-42A1-B898-9534F3AC438E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543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02629-B4D9-42A1-B898-9534F3AC438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91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02629-B4D9-42A1-B898-9534F3AC438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120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02629-B4D9-42A1-B898-9534F3AC438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01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02629-B4D9-42A1-B898-9534F3AC438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967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02629-B4D9-42A1-B898-9534F3AC438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1664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02629-B4D9-42A1-B898-9534F3AC438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138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8F5B-782C-4F8C-8F97-8D04193D700A}" type="datetimeFigureOut">
              <a:rPr lang="en-US" smtClean="0"/>
              <a:pPr/>
              <a:t>6/20/16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8A83-ED1C-49C5-B846-C15D9D8181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8F5B-782C-4F8C-8F97-8D04193D700A}" type="datetimeFigureOut">
              <a:rPr lang="en-US" smtClean="0"/>
              <a:pPr/>
              <a:t>6/20/16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8A83-ED1C-49C5-B846-C15D9D8181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8F5B-782C-4F8C-8F97-8D04193D700A}" type="datetimeFigureOut">
              <a:rPr lang="en-US" smtClean="0"/>
              <a:pPr/>
              <a:t>6/20/16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8A83-ED1C-49C5-B846-C15D9D8181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00EC54D-7B36-41B8-8923-EB3C870F04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8F5B-782C-4F8C-8F97-8D04193D700A}" type="datetimeFigureOut">
              <a:rPr lang="en-US" smtClean="0"/>
              <a:pPr/>
              <a:t>6/20/16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8A83-ED1C-49C5-B846-C15D9D8181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8F5B-782C-4F8C-8F97-8D04193D700A}" type="datetimeFigureOut">
              <a:rPr lang="en-US" smtClean="0"/>
              <a:pPr/>
              <a:t>6/20/16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8A83-ED1C-49C5-B846-C15D9D8181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8F5B-782C-4F8C-8F97-8D04193D700A}" type="datetimeFigureOut">
              <a:rPr lang="en-US" smtClean="0"/>
              <a:pPr/>
              <a:t>6/20/16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8A83-ED1C-49C5-B846-C15D9D8181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8F5B-782C-4F8C-8F97-8D04193D700A}" type="datetimeFigureOut">
              <a:rPr lang="en-US" smtClean="0"/>
              <a:pPr/>
              <a:t>6/20/16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8A83-ED1C-49C5-B846-C15D9D8181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8F5B-782C-4F8C-8F97-8D04193D700A}" type="datetimeFigureOut">
              <a:rPr lang="en-US" smtClean="0"/>
              <a:pPr/>
              <a:t>6/20/16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8A83-ED1C-49C5-B846-C15D9D8181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8F5B-782C-4F8C-8F97-8D04193D700A}" type="datetimeFigureOut">
              <a:rPr lang="en-US" smtClean="0"/>
              <a:pPr/>
              <a:t>6/20/16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8A83-ED1C-49C5-B846-C15D9D8181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8F5B-782C-4F8C-8F97-8D04193D700A}" type="datetimeFigureOut">
              <a:rPr lang="en-US" smtClean="0"/>
              <a:pPr/>
              <a:t>6/20/16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8A83-ED1C-49C5-B846-C15D9D8181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8F5B-782C-4F8C-8F97-8D04193D700A}" type="datetimeFigureOut">
              <a:rPr lang="en-US" smtClean="0"/>
              <a:pPr/>
              <a:t>6/20/16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8A83-ED1C-49C5-B846-C15D9D8181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08F5B-782C-4F8C-8F97-8D04193D700A}" type="datetimeFigureOut">
              <a:rPr lang="en-US" smtClean="0"/>
              <a:pPr/>
              <a:t>6/20/16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48A83-ED1C-49C5-B846-C15D9D8181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3">
              <a:lumMod val="40000"/>
              <a:lumOff val="60000"/>
            </a:schemeClr>
          </a:solidFill>
          <a:latin typeface="Helvetica Narrow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3">
              <a:lumMod val="40000"/>
              <a:lumOff val="6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4">
              <a:lumMod val="40000"/>
              <a:lumOff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4">
              <a:lumMod val="40000"/>
              <a:lumOff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4">
              <a:lumMod val="40000"/>
              <a:lumOff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4">
              <a:lumMod val="40000"/>
              <a:lumOff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2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png"/><Relationship Id="rId6" Type="http://schemas.openxmlformats.org/officeDocument/2006/relationships/image" Target="../media/image28.jpeg"/><Relationship Id="rId7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Classical Greece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5 - World History</a:t>
            </a:r>
          </a:p>
          <a:p>
            <a:r>
              <a:rPr lang="en-US" dirty="0" smtClean="0"/>
              <a:t>Mr. </a:t>
            </a:r>
            <a:r>
              <a:rPr lang="en-US" dirty="0" err="1" smtClean="0"/>
              <a:t>Holzhauser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Warring City-States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2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Warring City-States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Polis – city-state – becomes fundamental political unit in Greece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Acropolis – marketplace – becomes center of town, all business and government matters 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Individual cities create separate ruling styles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Monarchy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Aristocracy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Oligarchy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lassicalGreec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60808" y="0"/>
            <a:ext cx="7468792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Monarchy – Rule by king, use mandate of heaven, Mycenae 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Aristocracy – Rule by nobility, social status and wealth determine position, Athens &lt;594 B.C.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Oligarchy – Rule by few citizens, determined by wealth or strength, Sparta around 500 B.C.</a:t>
            </a:r>
          </a:p>
          <a:p>
            <a:pPr>
              <a:buNone/>
            </a:pP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Many states ruled by tyrants – powerful leader dedicated to protecting city-state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Athens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Athens – focus on representative government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Draco – 621 B.C. – forms first legal code – punishment of death for all crimes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Solon – 594 B.C. – outlaws debt slavery, not all slavery</a:t>
            </a:r>
          </a:p>
          <a:p>
            <a:pPr lvl="1"/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Cleistenes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– Creates representative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gov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. based on where you live rather than nobility/wealth</a:t>
            </a:r>
          </a:p>
          <a:p>
            <a:pPr lvl="2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Allows all citizens to submit laws</a:t>
            </a:r>
          </a:p>
          <a:p>
            <a:pPr lvl="2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Creates Council of Five Hundred – proposes laws to assembly</a:t>
            </a:r>
          </a:p>
          <a:p>
            <a:pPr lvl="2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Citizens are free, only property owning males  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Athens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Athens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Education to wealthy males and females</a:t>
            </a:r>
          </a:p>
          <a:p>
            <a:pPr lvl="2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Males learn the arts</a:t>
            </a:r>
          </a:p>
          <a:p>
            <a:pPr lvl="2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Females learn home skills</a:t>
            </a:r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8820" y="3505199"/>
            <a:ext cx="4974364" cy="3347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Athens and Sparta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Sparta becomes a military state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Conquers neighboring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Messinians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725 B.C.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Become </a:t>
            </a:r>
            <a:r>
              <a:rPr lang="en-US" u="sng" dirty="0" smtClean="0">
                <a:solidFill>
                  <a:schemeClr val="bg1">
                    <a:lumMod val="75000"/>
                  </a:schemeClr>
                </a:solidFill>
              </a:rPr>
              <a:t>Helots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– peasants forced to work the land. 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Revolt around 650 B.C.  Resulting in narrow victory by Spartans</a:t>
            </a:r>
          </a:p>
          <a:p>
            <a:pPr lvl="2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Spartans dedicate themselves to warfare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" y="0"/>
            <a:ext cx="808011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7424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Most powerful City-State due to their great army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Little value in arts, focus lay in organization and discipline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Boys left home at 7, stayed in military until 30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Girls also received military training , told to put state before themselves. 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Women encouraged men “Come back with your shield or on it”  </a:t>
            </a:r>
          </a:p>
          <a:p>
            <a:pPr lvl="2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Surrender was not an option, better to die then to lose in battle 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Hoplites in Action</a:t>
            </a:r>
          </a:p>
        </p:txBody>
      </p:sp>
      <p:pic>
        <p:nvPicPr>
          <p:cNvPr id="39939" name="Picture 3" descr="Spartans at Platae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524000"/>
            <a:ext cx="7404100" cy="5126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Cultures of the Mountains and the Sea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1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Persian Wars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Darius led many attempts to conquer Greece, all failed.  Famous battle of Marathon 490 B.C.</a:t>
            </a:r>
          </a:p>
          <a:p>
            <a:pPr lvl="1"/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Pheidippides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– ran from Marathon to Athens to proclaim Greek Nike (Victory), then died.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Xerxes leads great army against Greeks at Thermopylae – 480 B.C. 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Athens wanted to surrender, Sparta wanted to fight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Spartan oligarchy allows only 300 Spartans under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Leonidas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to go, along with 7,000 other Greek soldiers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0"/>
            <a:ext cx="46736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0"/>
            <a:ext cx="2362200" cy="3597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563408"/>
            <a:ext cx="4191000" cy="3294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3791545"/>
            <a:ext cx="3886200" cy="3066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Democracy and Greece’s Golden Age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Greece’s Golden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Pericles leads Athens – Focus on 3 Keys goals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Strengthen Athenian Democracy</a:t>
            </a:r>
          </a:p>
          <a:p>
            <a:pPr lvl="2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Paid Government positions</a:t>
            </a:r>
          </a:p>
          <a:p>
            <a:pPr lvl="2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All citizen involved in democracy – Direct Democracy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Strengthen Empire</a:t>
            </a:r>
          </a:p>
          <a:p>
            <a:pPr lvl="2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Strong navy secures seas and trade throughout waterways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Glorify Athens</a:t>
            </a:r>
          </a:p>
          <a:p>
            <a:pPr lvl="2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Beautified Athens with Gold, Ivory, and Marble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Glorious Art and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Parthenon – built to honor Athena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Classical art – focused on human beauty, harmony, order, balance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4379" y="3124200"/>
            <a:ext cx="4756433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520" y="3139873"/>
            <a:ext cx="3609480" cy="3718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Drama and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Theater – 2 kinds of Drama</a:t>
            </a:r>
          </a:p>
          <a:p>
            <a:pPr lvl="1"/>
            <a:r>
              <a:rPr lang="en-US" dirty="0" smtClean="0"/>
              <a:t>Tragedy – Focused on love, hate, war, betrayal, </a:t>
            </a:r>
            <a:r>
              <a:rPr lang="en-US" i="1" dirty="0" smtClean="0"/>
              <a:t>hubris </a:t>
            </a:r>
            <a:r>
              <a:rPr lang="en-US" dirty="0" smtClean="0"/>
              <a:t>(Excessive pride)</a:t>
            </a:r>
          </a:p>
          <a:p>
            <a:pPr lvl="1"/>
            <a:r>
              <a:rPr lang="en-US" dirty="0" smtClean="0"/>
              <a:t>Comedy – Slapstick situations, crude humor</a:t>
            </a:r>
          </a:p>
          <a:p>
            <a:r>
              <a:rPr lang="en-US" dirty="0" smtClean="0"/>
              <a:t>History</a:t>
            </a:r>
          </a:p>
          <a:p>
            <a:pPr lvl="1"/>
            <a:r>
              <a:rPr lang="en-US" dirty="0" smtClean="0"/>
              <a:t>Epic Poems recount stories</a:t>
            </a:r>
          </a:p>
          <a:p>
            <a:pPr lvl="1"/>
            <a:r>
              <a:rPr lang="en-US" dirty="0" smtClean="0"/>
              <a:t>Historians recorded accurate reporting's of events</a:t>
            </a:r>
          </a:p>
          <a:p>
            <a:pPr lvl="2"/>
            <a:r>
              <a:rPr lang="en-US" dirty="0" smtClean="0"/>
              <a:t>Herodotus – recorded history of Persian Wars</a:t>
            </a:r>
          </a:p>
          <a:p>
            <a:pPr lvl="2"/>
            <a:r>
              <a:rPr lang="en-US" dirty="0" smtClean="0"/>
              <a:t>Thucydides – wrote about the study of history</a:t>
            </a:r>
          </a:p>
          <a:p>
            <a:pPr lvl="2"/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Peloponnesian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Athens grows wealthy and powerful, other city-states become hostile </a:t>
            </a:r>
          </a:p>
          <a:p>
            <a:r>
              <a:rPr lang="en-US" dirty="0" smtClean="0"/>
              <a:t>Sparta declares war on Athens 431 B.C.</a:t>
            </a:r>
          </a:p>
          <a:p>
            <a:pPr lvl="1"/>
            <a:r>
              <a:rPr lang="en-US" dirty="0" smtClean="0"/>
              <a:t>Sparta has strong army, Athens strong navy</a:t>
            </a:r>
          </a:p>
          <a:p>
            <a:pPr lvl="1"/>
            <a:r>
              <a:rPr lang="en-US" dirty="0" smtClean="0"/>
              <a:t>Trade blows – Athens raids shore with navy, Sparta raids Athenian fields with army</a:t>
            </a:r>
          </a:p>
          <a:p>
            <a:pPr lvl="1"/>
            <a:r>
              <a:rPr lang="en-US" dirty="0" smtClean="0"/>
              <a:t>Sparta eventually wins in 404 B.C. after Athens surrenders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Philosophers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Socrates – Believed in absolute standards for truth and justice</a:t>
            </a:r>
          </a:p>
          <a:p>
            <a:pPr lvl="1"/>
            <a:r>
              <a:rPr lang="en-US" dirty="0" smtClean="0"/>
              <a:t>Condemned for “corrupting the youth of Athens” and sentenced to death</a:t>
            </a:r>
          </a:p>
          <a:p>
            <a:r>
              <a:rPr lang="en-US" dirty="0" smtClean="0"/>
              <a:t>Plato – Student of Socrates noted for chronicling the teachings of Socrates and writing </a:t>
            </a:r>
            <a:r>
              <a:rPr lang="en-US" i="1" dirty="0" smtClean="0"/>
              <a:t>The Republic – </a:t>
            </a:r>
            <a:r>
              <a:rPr lang="en-US" dirty="0" smtClean="0"/>
              <a:t>his idea for a perfect society</a:t>
            </a:r>
          </a:p>
          <a:p>
            <a:r>
              <a:rPr lang="en-US" dirty="0" smtClean="0"/>
              <a:t>Aristotle – Student of Plato and teacher to Alexander the Great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525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Philip II</a:t>
            </a:r>
          </a:p>
        </p:txBody>
      </p:sp>
      <p:pic>
        <p:nvPicPr>
          <p:cNvPr id="33795" name="Picture 3" descr="phillip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238116" y="984082"/>
            <a:ext cx="2905884" cy="5873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457200" y="1600200"/>
            <a:ext cx="5638800" cy="502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Ruled Macedonia from 359-336 B.C. and transformed it into a powerful military machine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Moved into northern Greece and met little resistance due to residual effects of Peloponnesian War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By 338 he had Greece under his control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US" dirty="0"/>
              <a:t>Macedonia</a:t>
            </a:r>
          </a:p>
        </p:txBody>
      </p:sp>
      <p:pic>
        <p:nvPicPr>
          <p:cNvPr id="6" name="Content Placeholder 5" descr="Macedoni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76400" y="1026051"/>
            <a:ext cx="5795500" cy="5831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Cultures of the Mountains and Sea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4495800" cy="46783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Greece consists of 2,000 islands in Aegean Sea and Ionian Sea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Covered in mountains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People became sailors and traders 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Few natural resources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9973" y="2582557"/>
            <a:ext cx="4794027" cy="4275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1657237" y="142648"/>
            <a:ext cx="73914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chemeClr val="bg1"/>
                </a:solidFill>
                <a:latin typeface="Greex" pitchFamily="2" charset="0"/>
              </a:rPr>
              <a:t>Alexander the Great</a:t>
            </a:r>
            <a:br>
              <a:rPr lang="en-US" sz="5400" b="1" dirty="0">
                <a:solidFill>
                  <a:schemeClr val="bg1"/>
                </a:solidFill>
                <a:latin typeface="Greex" pitchFamily="2" charset="0"/>
              </a:rPr>
            </a:br>
            <a:r>
              <a:rPr lang="en-US" sz="4800" b="1" dirty="0">
                <a:solidFill>
                  <a:schemeClr val="bg1"/>
                </a:solidFill>
                <a:latin typeface="Greex" pitchFamily="2" charset="0"/>
              </a:rPr>
              <a:t>356-323 B.C.E.</a:t>
            </a:r>
          </a:p>
        </p:txBody>
      </p:sp>
      <p:pic>
        <p:nvPicPr>
          <p:cNvPr id="66564" name="Picture 4" descr="ALex the Great-Gold Bust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6019800" y="1752600"/>
            <a:ext cx="2908626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6565" name="Picture 5" descr="Alex the Great-co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2743200"/>
            <a:ext cx="2438400" cy="2292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6566" name="Picture 6" descr="Alex the Great - statue"/>
          <p:cNvPicPr>
            <a:picLocks noChangeAspect="1" noChangeArrowheads="1"/>
          </p:cNvPicPr>
          <p:nvPr/>
        </p:nvPicPr>
        <p:blipFill>
          <a:blip r:embed="rId5" cstate="print">
            <a:lum bright="6000" contrast="6000"/>
          </a:blip>
          <a:srcRect/>
          <a:stretch>
            <a:fillRect/>
          </a:stretch>
        </p:blipFill>
        <p:spPr bwMode="auto">
          <a:xfrm>
            <a:off x="0" y="1752600"/>
            <a:ext cx="3243263" cy="4346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ChangeArrowheads="1"/>
          </p:cNvSpPr>
          <p:nvPr/>
        </p:nvSpPr>
        <p:spPr bwMode="auto">
          <a:xfrm>
            <a:off x="685799" y="533399"/>
            <a:ext cx="8707967" cy="1172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US" sz="3500" b="1" i="1"/>
          </a:p>
        </p:txBody>
      </p:sp>
      <p:sp>
        <p:nvSpPr>
          <p:cNvPr id="439299" name="Rectangle 3"/>
          <p:cNvSpPr>
            <a:spLocks noChangeArrowheads="1"/>
          </p:cNvSpPr>
          <p:nvPr/>
        </p:nvSpPr>
        <p:spPr bwMode="auto">
          <a:xfrm>
            <a:off x="-38100" y="3352800"/>
            <a:ext cx="9220200" cy="2169825"/>
          </a:xfrm>
          <a:prstGeom prst="rect">
            <a:avLst/>
          </a:prstGeom>
          <a:solidFill>
            <a:srgbClr val="F8C4C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400" b="1" dirty="0"/>
              <a:t>Alexander’s Conquests</a:t>
            </a:r>
          </a:p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en-US" dirty="0"/>
              <a:t>Alexander faced almost immediately with revolts in Greece</a:t>
            </a:r>
          </a:p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en-US" dirty="0"/>
              <a:t>Set out to reestablish control</a:t>
            </a:r>
          </a:p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en-US" dirty="0"/>
              <a:t>Used harsh measures to show rebellion not tolerated</a:t>
            </a:r>
          </a:p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en-US" dirty="0"/>
              <a:t>Crushed Theban army and sold people into slavery, burned city</a:t>
            </a:r>
          </a:p>
        </p:txBody>
      </p:sp>
      <p:sp>
        <p:nvSpPr>
          <p:cNvPr id="439300" name="Rectangle 4"/>
          <p:cNvSpPr>
            <a:spLocks noChangeArrowheads="1"/>
          </p:cNvSpPr>
          <p:nvPr/>
        </p:nvSpPr>
        <p:spPr bwMode="auto">
          <a:xfrm>
            <a:off x="-38100" y="914400"/>
            <a:ext cx="9220200" cy="2169825"/>
          </a:xfrm>
          <a:prstGeom prst="rect">
            <a:avLst/>
          </a:prstGeom>
          <a:solidFill>
            <a:srgbClr val="E2F4FE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400" b="1" dirty="0"/>
              <a:t>Alexander Becomes King</a:t>
            </a:r>
          </a:p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en-US" dirty="0"/>
              <a:t>Philip’s conquests might have continued, but he was assassinated</a:t>
            </a:r>
          </a:p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en-US" dirty="0"/>
              <a:t>Title, plans for conquests fell to son, </a:t>
            </a:r>
            <a:r>
              <a:rPr lang="en-US" b="1" dirty="0"/>
              <a:t>Alexander the Great</a:t>
            </a:r>
          </a:p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en-US" dirty="0"/>
              <a:t>Alexander only 20, but had been trained to rule almost from birth</a:t>
            </a:r>
          </a:p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en-US" dirty="0"/>
              <a:t>Learned warfare and politics from father, mother, and Aristotle</a:t>
            </a: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9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29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ChangeArrowheads="1"/>
          </p:cNvSpPr>
          <p:nvPr/>
        </p:nvSpPr>
        <p:spPr bwMode="auto">
          <a:xfrm>
            <a:off x="609600" y="609600"/>
            <a:ext cx="792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32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Expanding the Empire</a:t>
            </a:r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419600"/>
          </a:xfrm>
          <a:solidFill>
            <a:srgbClr val="FEE8EA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1775" indent="-231775"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en-US" sz="2800" b="1" dirty="0">
                <a:solidFill>
                  <a:srgbClr val="FF0000"/>
                </a:solidFill>
              </a:rPr>
              <a:t>With defeat of </a:t>
            </a:r>
            <a:r>
              <a:rPr lang="en-US" sz="2800" b="1" dirty="0" smtClean="0">
                <a:solidFill>
                  <a:srgbClr val="FF0000"/>
                </a:solidFill>
              </a:rPr>
              <a:t>Darius III, </a:t>
            </a:r>
            <a:r>
              <a:rPr lang="en-US" sz="2800" b="1" dirty="0">
                <a:solidFill>
                  <a:srgbClr val="FF0000"/>
                </a:solidFill>
              </a:rPr>
              <a:t>Alexander the master of Persian world </a:t>
            </a:r>
          </a:p>
          <a:p>
            <a:pPr marL="231775" indent="-231775">
              <a:spcBef>
                <a:spcPct val="0"/>
              </a:spcBef>
              <a:spcAft>
                <a:spcPct val="50000"/>
              </a:spcAft>
            </a:pPr>
            <a:r>
              <a:rPr lang="en-US" sz="2400" b="1" dirty="0">
                <a:solidFill>
                  <a:srgbClr val="FF0000"/>
                </a:solidFill>
              </a:rPr>
              <a:t>Troops marched to Persepolis, a Persian capital, burned it to ground as sign of victory </a:t>
            </a:r>
          </a:p>
          <a:p>
            <a:pPr marL="231775" indent="-231775">
              <a:spcBef>
                <a:spcPct val="0"/>
              </a:spcBef>
              <a:spcAft>
                <a:spcPct val="50000"/>
              </a:spcAft>
            </a:pPr>
            <a:r>
              <a:rPr lang="en-US" sz="2400" b="1" dirty="0">
                <a:solidFill>
                  <a:srgbClr val="FF0000"/>
                </a:solidFill>
              </a:rPr>
              <a:t>But Alexander not satisfied with size of empire</a:t>
            </a:r>
          </a:p>
          <a:p>
            <a:pPr marL="798513" lvl="1" indent="-333375">
              <a:spcBef>
                <a:spcPct val="0"/>
              </a:spcBef>
              <a:spcAft>
                <a:spcPct val="50000"/>
              </a:spcAft>
            </a:pPr>
            <a:r>
              <a:rPr lang="en-US" sz="2000" dirty="0">
                <a:solidFill>
                  <a:srgbClr val="FF0000"/>
                </a:solidFill>
              </a:rPr>
              <a:t>Led army deeper into Asia, winning more victories</a:t>
            </a:r>
          </a:p>
          <a:p>
            <a:pPr marL="798513" lvl="1" indent="-333375">
              <a:spcBef>
                <a:spcPct val="0"/>
              </a:spcBef>
              <a:spcAft>
                <a:spcPct val="50000"/>
              </a:spcAft>
            </a:pPr>
            <a:r>
              <a:rPr lang="en-US" sz="2000" dirty="0">
                <a:solidFill>
                  <a:srgbClr val="FF0000"/>
                </a:solidFill>
              </a:rPr>
              <a:t>Led army to the Indus, perhaps to conquer India</a:t>
            </a:r>
          </a:p>
          <a:p>
            <a:pPr marL="798513" lvl="1" indent="-333375">
              <a:spcBef>
                <a:spcPct val="0"/>
              </a:spcBef>
              <a:spcAft>
                <a:spcPct val="50000"/>
              </a:spcAft>
            </a:pPr>
            <a:r>
              <a:rPr lang="en-US" sz="2000" dirty="0">
                <a:solidFill>
                  <a:srgbClr val="FF0000"/>
                </a:solidFill>
              </a:rPr>
              <a:t>Soldiers had had enough, refused to proceed farther from home</a:t>
            </a:r>
          </a:p>
          <a:p>
            <a:pPr marL="798513" lvl="1" indent="-333375">
              <a:spcBef>
                <a:spcPct val="0"/>
              </a:spcBef>
              <a:spcAft>
                <a:spcPct val="50000"/>
              </a:spcAft>
            </a:pPr>
            <a:r>
              <a:rPr lang="en-US" sz="2000" dirty="0">
                <a:solidFill>
                  <a:srgbClr val="FF0000"/>
                </a:solidFill>
              </a:rPr>
              <a:t>Alexander forced to turn back to west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39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762000" y="0"/>
            <a:ext cx="7391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Greex" pitchFamily="2" charset="0"/>
              </a:rPr>
              <a:t>Alexander the </a:t>
            </a:r>
            <a:r>
              <a:rPr lang="en-US" sz="48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Greex" pitchFamily="2" charset="0"/>
              </a:rPr>
              <a:t>Great’s</a:t>
            </a:r>
            <a:r>
              <a:rPr lang="en-US" sz="4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Greex" pitchFamily="2" charset="0"/>
              </a:rPr>
              <a:t> Empire</a:t>
            </a:r>
          </a:p>
        </p:txBody>
      </p:sp>
      <p:pic>
        <p:nvPicPr>
          <p:cNvPr id="67591" name="Picture 7" descr="AlexanderTheGreat"/>
          <p:cNvPicPr>
            <a:picLocks noChangeAspect="1" noChangeArrowheads="1"/>
          </p:cNvPicPr>
          <p:nvPr/>
        </p:nvPicPr>
        <p:blipFill>
          <a:blip r:embed="rId3" cstate="print">
            <a:lum bright="-6000" contrast="18000"/>
          </a:blip>
          <a:srcRect/>
          <a:stretch>
            <a:fillRect/>
          </a:stretch>
        </p:blipFill>
        <p:spPr bwMode="auto">
          <a:xfrm>
            <a:off x="152400" y="419804"/>
            <a:ext cx="8763000" cy="6438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 descr="Alex the Great - mosa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524000"/>
            <a:ext cx="6858000" cy="5018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838200" y="381000"/>
            <a:ext cx="7391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Greex" pitchFamily="2" charset="0"/>
              </a:rPr>
              <a:t>Alexander the Great in Persia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4" descr="map-Hellenization of Asia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</a:blip>
          <a:srcRect/>
          <a:stretch>
            <a:fillRect/>
          </a:stretch>
        </p:blipFill>
        <p:spPr bwMode="auto">
          <a:xfrm>
            <a:off x="304800" y="595745"/>
            <a:ext cx="8610600" cy="6262255"/>
          </a:xfrm>
          <a:prstGeom prst="rect">
            <a:avLst/>
          </a:prstGeom>
          <a:noFill/>
        </p:spPr>
      </p:pic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66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7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Greex" pitchFamily="2" charset="0"/>
              </a:rPr>
              <a:t>Building Greek Cities in the East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0" y="182563"/>
            <a:ext cx="9144000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66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700" b="1" dirty="0">
                <a:solidFill>
                  <a:srgbClr val="996600"/>
                </a:solidFill>
                <a:latin typeface="Greex" pitchFamily="2" charset="0"/>
              </a:rPr>
              <a:t>Trade in the Hellenistic World</a:t>
            </a:r>
          </a:p>
        </p:txBody>
      </p:sp>
      <p:pic>
        <p:nvPicPr>
          <p:cNvPr id="70663" name="Picture 7" descr="map-Economy of Hellenistic Greece"/>
          <p:cNvPicPr>
            <a:picLocks noChangeAspect="1" noChangeArrowheads="1"/>
          </p:cNvPicPr>
          <p:nvPr/>
        </p:nvPicPr>
        <p:blipFill>
          <a:blip r:embed="rId3" cstate="print">
            <a:lum bright="-6000" contrast="24000"/>
          </a:blip>
          <a:srcRect/>
          <a:stretch>
            <a:fillRect/>
          </a:stretch>
        </p:blipFill>
        <p:spPr bwMode="auto">
          <a:xfrm>
            <a:off x="647700" y="971550"/>
            <a:ext cx="7848600" cy="5886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7" name="Picture 9" descr="great_libraryS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304800" y="914400"/>
            <a:ext cx="3505200" cy="2706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66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7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Greex" pitchFamily="2" charset="0"/>
              </a:rPr>
              <a:t>Library at Alexandria (333 B.C.E.)</a:t>
            </a:r>
          </a:p>
        </p:txBody>
      </p:sp>
      <p:pic>
        <p:nvPicPr>
          <p:cNvPr id="99335" name="Picture 7" descr="Great Hall reproduction of Alex Library"/>
          <p:cNvPicPr>
            <a:picLocks noChangeAspect="1" noChangeArrowheads="1"/>
          </p:cNvPicPr>
          <p:nvPr/>
        </p:nvPicPr>
        <p:blipFill>
          <a:blip r:embed="rId4" cstate="print">
            <a:lum bright="-6000" contrast="12000"/>
          </a:blip>
          <a:srcRect l="1234" t="1866" b="2956"/>
          <a:stretch>
            <a:fillRect/>
          </a:stretch>
        </p:blipFill>
        <p:spPr bwMode="auto">
          <a:xfrm>
            <a:off x="310869" y="3886200"/>
            <a:ext cx="4184931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9336" name="Picture 8" descr="reconstruction of Alex Library"/>
          <p:cNvPicPr>
            <a:picLocks noChangeAspect="1" noChangeArrowheads="1"/>
          </p:cNvPicPr>
          <p:nvPr/>
        </p:nvPicPr>
        <p:blipFill>
          <a:blip r:embed="rId5" cstate="print">
            <a:lum contrast="12000"/>
          </a:blip>
          <a:srcRect/>
          <a:stretch>
            <a:fillRect/>
          </a:stretch>
        </p:blipFill>
        <p:spPr bwMode="auto">
          <a:xfrm>
            <a:off x="5867400" y="990600"/>
            <a:ext cx="29226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9338" name="Picture 10" descr="Gk reading a scroll in library"/>
          <p:cNvPicPr>
            <a:picLocks noChangeAspect="1" noChangeArrowheads="1"/>
          </p:cNvPicPr>
          <p:nvPr/>
        </p:nvPicPr>
        <p:blipFill>
          <a:blip r:embed="rId6" cstate="print">
            <a:lum contrast="6000"/>
          </a:blip>
          <a:srcRect/>
          <a:stretch>
            <a:fillRect/>
          </a:stretch>
        </p:blipFill>
        <p:spPr bwMode="auto">
          <a:xfrm>
            <a:off x="4724400" y="3276600"/>
            <a:ext cx="2057400" cy="3127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9339" name="Picture 11" descr="papyri"/>
          <p:cNvPicPr>
            <a:picLocks noChangeAspect="1" noChangeArrowheads="1"/>
          </p:cNvPicPr>
          <p:nvPr/>
        </p:nvPicPr>
        <p:blipFill>
          <a:blip r:embed="rId7" cstate="print">
            <a:lum contrast="6000"/>
          </a:blip>
          <a:srcRect/>
          <a:stretch>
            <a:fillRect/>
          </a:stretch>
        </p:blipFill>
        <p:spPr bwMode="auto">
          <a:xfrm>
            <a:off x="6959600" y="2988276"/>
            <a:ext cx="1955800" cy="3488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1295400" y="166688"/>
            <a:ext cx="7772400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700" b="1" dirty="0">
                <a:solidFill>
                  <a:schemeClr val="bg1"/>
                </a:solidFill>
                <a:latin typeface="Greex" pitchFamily="2" charset="0"/>
              </a:rPr>
              <a:t>Hellenic vs. Hellenistic Art</a:t>
            </a:r>
          </a:p>
        </p:txBody>
      </p:sp>
      <p:pic>
        <p:nvPicPr>
          <p:cNvPr id="100355" name="Picture 3" descr="Aphrodite-Praxiteles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 l="14696" r="11826" b="4225"/>
          <a:stretch>
            <a:fillRect/>
          </a:stretch>
        </p:blipFill>
        <p:spPr bwMode="auto">
          <a:xfrm>
            <a:off x="1066800" y="1219200"/>
            <a:ext cx="3048000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0356" name="Picture 4" descr="Old Market Woman"/>
          <p:cNvPicPr>
            <a:picLocks noChangeAspect="1" noChangeArrowheads="1"/>
          </p:cNvPicPr>
          <p:nvPr/>
        </p:nvPicPr>
        <p:blipFill>
          <a:blip r:embed="rId4" cstate="print">
            <a:lum contrast="18000"/>
          </a:blip>
          <a:srcRect/>
          <a:stretch>
            <a:fillRect/>
          </a:stretch>
        </p:blipFill>
        <p:spPr bwMode="auto">
          <a:xfrm>
            <a:off x="5486400" y="1676400"/>
            <a:ext cx="2300288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5 </a:t>
            </a:r>
            <a:br>
              <a:rPr lang="en-US" dirty="0" smtClean="0"/>
            </a:br>
            <a:r>
              <a:rPr lang="en-US" dirty="0" smtClean="0"/>
              <a:t>The Spread of Hellenistic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Know Vocabulary 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Hellenistic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Alexandria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Euclid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Archimedes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Colossus of Rhodes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Mycenaean Civilization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Indo-Europeans who settled Greece 2000 B.C.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Strong Military/Kings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Contact with Minoans – 1500 B.C.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Adopted religion, art, politics, and literature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May have adopted writing system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militaryhistorytours.com.au/images/Map_Greec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762000"/>
            <a:ext cx="7823200" cy="5867400"/>
          </a:xfrm>
          <a:prstGeom prst="rect">
            <a:avLst/>
          </a:prstGeom>
          <a:noFill/>
        </p:spPr>
      </p:pic>
      <p:sp>
        <p:nvSpPr>
          <p:cNvPr id="6" name="Right Arrow 5"/>
          <p:cNvSpPr/>
          <p:nvPr/>
        </p:nvSpPr>
        <p:spPr>
          <a:xfrm>
            <a:off x="-1828800" y="5943600"/>
            <a:ext cx="1143000" cy="533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-1676400" y="3962400"/>
            <a:ext cx="1143000" cy="533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53334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40416 0.005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Trojan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10 year war between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Mycenaeans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and Trojans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Started by the theft of Queen Helen of Sparta by Prince Paris of Troy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Basis for Homer’s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Iliad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Odyssey</a:t>
            </a:r>
          </a:p>
          <a:p>
            <a:endParaRPr lang="en-US" dirty="0"/>
          </a:p>
        </p:txBody>
      </p:sp>
      <p:pic>
        <p:nvPicPr>
          <p:cNvPr id="57346" name="Picture 2" descr="http://greece.mrdonn.org/greece0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4038600"/>
            <a:ext cx="2781808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2278"/>
            <a:ext cx="7620000" cy="6795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ight Arrow 4"/>
          <p:cNvSpPr/>
          <p:nvPr/>
        </p:nvSpPr>
        <p:spPr>
          <a:xfrm>
            <a:off x="5029200" y="1417638"/>
            <a:ext cx="1066800" cy="71596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590800" y="3581400"/>
            <a:ext cx="914400" cy="609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438400" y="4267200"/>
            <a:ext cx="838200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Dorians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Dorians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seize power after Trojan War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Ethnic group from island of Crete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Not very advanced; did not have writing system, so very little is known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Stories passed by spoken word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Homer begins epic poems – Iliad and Odyssey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Greeks myths begin to form</a:t>
            </a:r>
          </a:p>
          <a:p>
            <a:pPr lvl="2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Perseus</a:t>
            </a:r>
          </a:p>
          <a:p>
            <a:pPr lvl="2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Hercules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Perseus</a:t>
            </a:r>
            <a:r>
              <a:rPr lang="en-US" dirty="0" smtClean="0"/>
              <a:t> </a:t>
            </a:r>
            <a:r>
              <a:rPr lang="en-US" smtClean="0"/>
              <a:t>and Hercules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3970" name="Picture 2" descr="http://4.bp.blogspot.com/_3GeLPlID5vs/Stsk69ur4gI/AAAAAAAAAlM/F0M1hK8LSi0/s400/PerseusSignoriaStatu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68400"/>
            <a:ext cx="4267200" cy="568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3972" name="Picture 4" descr="http://farm2.static.flickr.com/1417/1488857609_43fbb6d15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8559" y="1219200"/>
            <a:ext cx="3755441" cy="563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heme/theme1.xml><?xml version="1.0" encoding="utf-8"?>
<a:theme xmlns:a="http://schemas.openxmlformats.org/drawingml/2006/main" name="Office Theme">
  <a:themeElements>
    <a:clrScheme name="Custom 2">
      <a:dk1>
        <a:srgbClr val="3F0040"/>
      </a:dk1>
      <a:lt1>
        <a:sysClr val="window" lastClr="FFFFFF"/>
      </a:lt1>
      <a:dk2>
        <a:srgbClr val="1F497D"/>
      </a:dk2>
      <a:lt2>
        <a:srgbClr val="EEECE1"/>
      </a:lt2>
      <a:accent1>
        <a:srgbClr val="3F004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2636</TotalTime>
  <Words>1092</Words>
  <Application>Microsoft Macintosh PowerPoint</Application>
  <PresentationFormat>On-screen Show (4:3)</PresentationFormat>
  <Paragraphs>187</Paragraphs>
  <Slides>39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Classical Greece</vt:lpstr>
      <vt:lpstr>Cultures of the Mountains and the Sea</vt:lpstr>
      <vt:lpstr>Cultures of the Mountains and Sea</vt:lpstr>
      <vt:lpstr>Mycenaean Civilization</vt:lpstr>
      <vt:lpstr>PowerPoint Presentation</vt:lpstr>
      <vt:lpstr>Trojan War</vt:lpstr>
      <vt:lpstr>PowerPoint Presentation</vt:lpstr>
      <vt:lpstr>The Dorians</vt:lpstr>
      <vt:lpstr>Perseus and Hercules</vt:lpstr>
      <vt:lpstr>Warring City-States</vt:lpstr>
      <vt:lpstr>Warring City-States</vt:lpstr>
      <vt:lpstr>PowerPoint Presentation</vt:lpstr>
      <vt:lpstr>Government</vt:lpstr>
      <vt:lpstr>Athens</vt:lpstr>
      <vt:lpstr>Athens</vt:lpstr>
      <vt:lpstr>Athens and Sparta</vt:lpstr>
      <vt:lpstr>PowerPoint Presentation</vt:lpstr>
      <vt:lpstr>Sparta</vt:lpstr>
      <vt:lpstr>Hoplites in Action</vt:lpstr>
      <vt:lpstr>Persian Wars</vt:lpstr>
      <vt:lpstr>PowerPoint Presentation</vt:lpstr>
      <vt:lpstr>Democracy and Greece’s Golden Age</vt:lpstr>
      <vt:lpstr>Greece’s Golden Age</vt:lpstr>
      <vt:lpstr>Glorious Art and Architecture</vt:lpstr>
      <vt:lpstr>Drama and History</vt:lpstr>
      <vt:lpstr>Peloponnesian War</vt:lpstr>
      <vt:lpstr>Philosophers</vt:lpstr>
      <vt:lpstr>Philip II</vt:lpstr>
      <vt:lpstr>Macedonia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Section 5  The Spread of Hellenistic Culture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Ancient Greece</dc:title>
  <dc:creator>robert holzhauser</dc:creator>
  <cp:lastModifiedBy>Robert Holzhauser</cp:lastModifiedBy>
  <cp:revision>61</cp:revision>
  <cp:lastPrinted>2014-06-24T12:56:21Z</cp:lastPrinted>
  <dcterms:created xsi:type="dcterms:W3CDTF">2010-06-21T02:52:52Z</dcterms:created>
  <dcterms:modified xsi:type="dcterms:W3CDTF">2016-06-20T14:11:13Z</dcterms:modified>
</cp:coreProperties>
</file>