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1" r:id="rId2"/>
    <p:sldMasterId id="2147483650" r:id="rId3"/>
    <p:sldMasterId id="2147483664" r:id="rId4"/>
    <p:sldMasterId id="2147483656" r:id="rId5"/>
    <p:sldMasterId id="2147483673" r:id="rId6"/>
    <p:sldMasterId id="2147483686" r:id="rId7"/>
    <p:sldMasterId id="2147483797" r:id="rId8"/>
  </p:sldMasterIdLst>
  <p:notesMasterIdLst>
    <p:notesMasterId r:id="rId33"/>
  </p:notesMasterIdLst>
  <p:sldIdLst>
    <p:sldId id="265" r:id="rId9"/>
    <p:sldId id="257" r:id="rId10"/>
    <p:sldId id="280" r:id="rId11"/>
    <p:sldId id="281" r:id="rId12"/>
    <p:sldId id="282" r:id="rId13"/>
    <p:sldId id="283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77" r:id="rId26"/>
    <p:sldId id="298" r:id="rId27"/>
    <p:sldId id="299" r:id="rId28"/>
    <p:sldId id="300" r:id="rId29"/>
    <p:sldId id="301" r:id="rId30"/>
    <p:sldId id="302" r:id="rId31"/>
    <p:sldId id="303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00"/>
    <a:srgbClr val="FF0000"/>
    <a:srgbClr val="006400"/>
    <a:srgbClr val="0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2821" autoAdjust="0"/>
  </p:normalViewPr>
  <p:slideViewPr>
    <p:cSldViewPr snapToGrid="0">
      <p:cViewPr varScale="1">
        <p:scale>
          <a:sx n="69" d="100"/>
          <a:sy n="69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13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3DC68D8E-729D-4109-A9FF-EAF77FF041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184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51398-BC38-4331-BA3A-8CFCD9B86FAA}" type="slidenum">
              <a:rPr lang="en-US"/>
              <a:pPr/>
              <a:t>1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Photo Credit: </a:t>
            </a:r>
            <a:r>
              <a:rPr lang="en-US" sz="900">
                <a:solidFill>
                  <a:srgbClr val="000000"/>
                </a:solidFill>
                <a:latin typeface="Geneva" pitchFamily="16" charset="0"/>
              </a:rPr>
              <a:t>AP/Wide World Photos.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FFDF1-02BA-4684-9E54-A1FF0AABB2E1}" type="slidenum">
              <a:rPr lang="en-US"/>
              <a:pPr/>
              <a:t>10</a:t>
            </a:fld>
            <a:endParaRPr lang="en-US"/>
          </a:p>
        </p:txBody>
      </p:sp>
      <p:sp>
        <p:nvSpPr>
          <p:cNvPr id="126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E0E9B-9CD5-4EBE-8697-49064207EFA4}" type="slidenum">
              <a:rPr lang="en-US"/>
              <a:pPr/>
              <a:t>11</a:t>
            </a:fld>
            <a:endParaRPr lang="en-US"/>
          </a:p>
        </p:txBody>
      </p:sp>
      <p:sp>
        <p:nvSpPr>
          <p:cNvPr id="126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3719B-DB7A-4196-A94A-8BC924CBB2B3}" type="slidenum">
              <a:rPr lang="en-US"/>
              <a:pPr/>
              <a:t>12</a:t>
            </a:fld>
            <a:endParaRPr lang="en-US"/>
          </a:p>
        </p:txBody>
      </p:sp>
      <p:sp>
        <p:nvSpPr>
          <p:cNvPr id="126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3B417-4DB7-4042-8D80-D2579FC4C273}" type="slidenum">
              <a:rPr lang="en-US"/>
              <a:pPr/>
              <a:t>13</a:t>
            </a:fld>
            <a:endParaRPr lang="en-US"/>
          </a:p>
        </p:txBody>
      </p:sp>
      <p:sp>
        <p:nvSpPr>
          <p:cNvPr id="126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6F60E-A7F3-4015-989D-2ED9C476B4DE}" type="slidenum">
              <a:rPr lang="en-US"/>
              <a:pPr/>
              <a:t>14</a:t>
            </a:fld>
            <a:endParaRPr lang="en-US"/>
          </a:p>
        </p:txBody>
      </p:sp>
      <p:sp>
        <p:nvSpPr>
          <p:cNvPr id="127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36406-2F48-4338-8A65-7763A88618EB}" type="slidenum">
              <a:rPr lang="en-US"/>
              <a:pPr/>
              <a:t>15</a:t>
            </a:fld>
            <a:endParaRPr lang="en-US"/>
          </a:p>
        </p:txBody>
      </p:sp>
      <p:sp>
        <p:nvSpPr>
          <p:cNvPr id="127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DFBD7-5D84-4A9D-AC4B-B84C26FC70DD}" type="slidenum">
              <a:rPr lang="en-US"/>
              <a:pPr/>
              <a:t>16</a:t>
            </a:fld>
            <a:endParaRPr lang="en-US"/>
          </a:p>
        </p:txBody>
      </p:sp>
      <p:sp>
        <p:nvSpPr>
          <p:cNvPr id="127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C5D5D-2DB8-4F79-B77A-F9910ACE4D98}" type="slidenum">
              <a:rPr lang="en-US"/>
              <a:pPr/>
              <a:t>17</a:t>
            </a:fld>
            <a:endParaRPr lang="en-US"/>
          </a:p>
        </p:txBody>
      </p:sp>
      <p:sp>
        <p:nvSpPr>
          <p:cNvPr id="127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A875B0-A8B2-4B53-93C1-FB1C12F01A4E}" type="slidenum">
              <a:rPr lang="en-US"/>
              <a:pPr/>
              <a:t>18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2BDA8-820F-42C7-B4DB-199AB7E39D11}" type="slidenum">
              <a:rPr lang="en-US"/>
              <a:pPr/>
              <a:t>19</a:t>
            </a:fld>
            <a:endParaRPr lang="en-US"/>
          </a:p>
        </p:txBody>
      </p:sp>
      <p:sp>
        <p:nvSpPr>
          <p:cNvPr id="128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94A76-D78B-4106-A686-5F40B1F255B7}" type="slidenum">
              <a:rPr lang="en-US"/>
              <a:pPr/>
              <a:t>2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837A4-2AA6-4A06-8D54-4F91AD92F9C2}" type="slidenum">
              <a:rPr lang="en-US"/>
              <a:pPr/>
              <a:t>20</a:t>
            </a:fld>
            <a:endParaRPr lang="en-US"/>
          </a:p>
        </p:txBody>
      </p:sp>
      <p:sp>
        <p:nvSpPr>
          <p:cNvPr id="128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8CFB8C-EAF0-4BE9-8CC6-C48FE0BD8F39}" type="slidenum">
              <a:rPr lang="en-US"/>
              <a:pPr/>
              <a:t>21</a:t>
            </a:fld>
            <a:endParaRPr lang="en-US"/>
          </a:p>
        </p:txBody>
      </p:sp>
      <p:sp>
        <p:nvSpPr>
          <p:cNvPr id="128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Homeostasis is the process by which organisms keep internal conditions relatively constant despite changes in external environments.</a:t>
            </a:r>
            <a:r>
              <a:rPr lang="en-US"/>
              <a:t> A home heating system uses a feedback mechanism to maintain a stable, comfortable environment within a house.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FAD2C-E086-4B64-BA0F-E108627CD020}" type="slidenum">
              <a:rPr lang="en-US"/>
              <a:pPr/>
              <a:t>22</a:t>
            </a:fld>
            <a:endParaRPr lang="en-US"/>
          </a:p>
        </p:txBody>
      </p:sp>
      <p:sp>
        <p:nvSpPr>
          <p:cNvPr id="128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77F79-7793-4537-8F2E-231F8CE15247}" type="slidenum">
              <a:rPr lang="en-US"/>
              <a:pPr/>
              <a:t>23</a:t>
            </a:fld>
            <a:endParaRPr lang="en-US"/>
          </a:p>
        </p:txBody>
      </p:sp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43478-9BD5-4271-A4A3-E510185179B0}" type="slidenum">
              <a:rPr lang="en-US"/>
              <a:pPr/>
              <a:t>24</a:t>
            </a:fld>
            <a:endParaRPr lang="en-US"/>
          </a:p>
        </p:txBody>
      </p:sp>
      <p:sp>
        <p:nvSpPr>
          <p:cNvPr id="129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13EB04-5A85-4EB5-9032-11BD614EB1AF}" type="slidenum">
              <a:rPr lang="en-US"/>
              <a:pPr/>
              <a:t>3</a:t>
            </a:fld>
            <a:endParaRPr lang="en-US"/>
          </a:p>
        </p:txBody>
      </p:sp>
      <p:sp>
        <p:nvSpPr>
          <p:cNvPr id="124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60586-6036-4DC8-836D-44CFFB67F4CD}" type="slidenum">
              <a:rPr lang="en-US"/>
              <a:pPr/>
              <a:t>4</a:t>
            </a:fld>
            <a:endParaRPr lang="en-US"/>
          </a:p>
        </p:txBody>
      </p:sp>
      <p:sp>
        <p:nvSpPr>
          <p:cNvPr id="124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631A7-0D0C-49CB-A29C-FEB3E30D3FEC}" type="slidenum">
              <a:rPr lang="en-US"/>
              <a:pPr/>
              <a:t>5</a:t>
            </a:fld>
            <a:endParaRPr lang="en-US"/>
          </a:p>
        </p:txBody>
      </p:sp>
      <p:sp>
        <p:nvSpPr>
          <p:cNvPr id="124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276AB-3F4D-4E55-9A93-9E1B81EEAB46}" type="slidenum">
              <a:rPr lang="en-US"/>
              <a:pPr/>
              <a:t>6</a:t>
            </a:fld>
            <a:endParaRPr lang="en-US"/>
          </a:p>
        </p:txBody>
      </p:sp>
      <p:sp>
        <p:nvSpPr>
          <p:cNvPr id="125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E5263-B84D-48AD-9F65-D1589DD1E9B9}" type="slidenum">
              <a:rPr lang="en-US"/>
              <a:pPr/>
              <a:t>7</a:t>
            </a:fld>
            <a:endParaRPr lang="en-US"/>
          </a:p>
        </p:txBody>
      </p:sp>
      <p:sp>
        <p:nvSpPr>
          <p:cNvPr id="125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3BEEC-A13C-4C04-B525-49FA803B9AB4}" type="slidenum">
              <a:rPr lang="en-US"/>
              <a:pPr/>
              <a:t>8</a:t>
            </a:fld>
            <a:endParaRPr lang="en-US"/>
          </a:p>
        </p:txBody>
      </p:sp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6447C-AE37-49A9-963E-6A1046400F06}" type="slidenum">
              <a:rPr lang="en-US"/>
              <a:pPr/>
              <a:t>9</a:t>
            </a:fld>
            <a:endParaRPr lang="en-US"/>
          </a:p>
        </p:txBody>
      </p:sp>
      <p:sp>
        <p:nvSpPr>
          <p:cNvPr id="126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3592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725" y="1095375"/>
            <a:ext cx="43592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4363" y="0"/>
            <a:ext cx="22288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53891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3592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725" y="1095375"/>
            <a:ext cx="43592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4363" y="0"/>
            <a:ext cx="22304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53891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97350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095375"/>
            <a:ext cx="4197350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4363" y="0"/>
            <a:ext cx="2230437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538913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4363" y="0"/>
            <a:ext cx="2230437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538913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75125" cy="4314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095375"/>
            <a:ext cx="4175125" cy="4314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-504825"/>
            <a:ext cx="2189162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8" y="-504825"/>
            <a:ext cx="6419850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Pearson Prentice Hall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Pearson Prentice Hall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Pearson Prentice Hall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Pearson Prentice Hall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Pearson Prentice Hall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Pearson Prentice Hall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Pearson Prentice Hall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Pearson Prentice Hall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Pearson Prentice Hall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Pearson Prentice Hall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Pearson Prentice Hall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7538" name="Picture 2" descr="outine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</p:spPr>
      </p:pic>
      <p:pic>
        <p:nvPicPr>
          <p:cNvPr id="1217539" name="Picture 3" descr="red butt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</p:spPr>
      </p:pic>
      <p:sp>
        <p:nvSpPr>
          <p:cNvPr id="1217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217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ea typeface="+mn-ea"/>
              </a:defRPr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1217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ea typeface="+mn-ea"/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1217544" name="Rectangle 8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0"/>
              </a:spcBef>
              <a:spcAft>
                <a:spcPct val="75000"/>
              </a:spcAft>
              <a:tabLst>
                <a:tab pos="1828800" algn="l"/>
              </a:tabLst>
            </a:pPr>
            <a:endParaRPr lang="en-US" sz="3200">
              <a:solidFill>
                <a:srgbClr val="000080"/>
              </a:solidFill>
              <a:ea typeface="ＭＳ Ｐゴシック" pitchFamily="1" charset="-128"/>
            </a:endParaRPr>
          </a:p>
        </p:txBody>
      </p:sp>
      <p:sp>
        <p:nvSpPr>
          <p:cNvPr id="1217545" name="Rectangle 9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000" b="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1217546" name="Text Box 10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 b="0">
              <a:ea typeface="ＭＳ Ｐゴシック" pitchFamily="1" charset="-128"/>
            </a:endParaRPr>
          </a:p>
        </p:txBody>
      </p:sp>
      <p:sp>
        <p:nvSpPr>
          <p:cNvPr id="1217547" name="Text Box 11"/>
          <p:cNvSpPr txBox="1">
            <a:spLocks noChangeArrowheads="1"/>
          </p:cNvSpPr>
          <p:nvPr/>
        </p:nvSpPr>
        <p:spPr bwMode="auto">
          <a:xfrm>
            <a:off x="8210550" y="6448425"/>
            <a:ext cx="923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End Show</a:t>
            </a:r>
          </a:p>
        </p:txBody>
      </p:sp>
      <p:sp>
        <p:nvSpPr>
          <p:cNvPr id="1217548" name="Rectangl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755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638300" y="0"/>
            <a:ext cx="655161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217553" name="Picture 17" descr="logo_p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</p:spPr>
      </p:pic>
      <p:sp>
        <p:nvSpPr>
          <p:cNvPr id="1217554" name="Rectangle 18"/>
          <p:cNvSpPr>
            <a:spLocks noChangeArrowheads="1"/>
          </p:cNvSpPr>
          <p:nvPr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1200">
                <a:solidFill>
                  <a:schemeClr val="bg1"/>
                </a:solidFill>
                <a:ea typeface="ＭＳ Ｐゴシック" pitchFamily="1" charset="-128"/>
              </a:rPr>
              <a:t>Slide </a:t>
            </a:r>
          </a:p>
          <a:p>
            <a:pPr algn="r"/>
            <a:fld id="{68744F58-2452-4D2B-B4D4-D7EFF0A3C380}" type="slidenum">
              <a:rPr lang="en-US" sz="1200">
                <a:solidFill>
                  <a:schemeClr val="bg1"/>
                </a:solidFill>
                <a:ea typeface="ＭＳ Ｐゴシック" pitchFamily="1" charset="-128"/>
              </a:rPr>
              <a:pPr algn="r"/>
              <a:t>‹#›</a:t>
            </a:fld>
            <a:r>
              <a:rPr lang="en-US" sz="1200">
                <a:solidFill>
                  <a:schemeClr val="bg1"/>
                </a:solidFill>
                <a:ea typeface="ＭＳ Ｐゴシック" pitchFamily="1" charset="-128"/>
              </a:rPr>
              <a:t> of 33</a:t>
            </a:r>
            <a:endParaRPr lang="en-US" sz="1400">
              <a:solidFill>
                <a:schemeClr val="bg1"/>
              </a:solidFill>
              <a:ea typeface="ＭＳ Ｐゴシック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algn="l" rtl="0" fontAlgn="base">
        <a:spcBef>
          <a:spcPct val="100000"/>
        </a:spcBef>
        <a:spcAft>
          <a:spcPct val="75000"/>
        </a:spcAft>
        <a:tabLst>
          <a:tab pos="1828800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206500" algn="l" rtl="0" fontAlgn="base">
        <a:spcBef>
          <a:spcPct val="100000"/>
        </a:spcBef>
        <a:spcAft>
          <a:spcPct val="25000"/>
        </a:spcAft>
        <a:tabLst>
          <a:tab pos="1828800" algn="l"/>
        </a:tabLst>
        <a:defRPr sz="2800" b="1">
          <a:solidFill>
            <a:srgbClr val="006400"/>
          </a:solidFill>
          <a:latin typeface="+mn-lt"/>
          <a:ea typeface="+mn-ea"/>
        </a:defRPr>
      </a:lvl2pPr>
      <a:lvl3pPr marL="1557338" indent="-236538" algn="l" rtl="0" fontAlgn="base">
        <a:spcBef>
          <a:spcPct val="0"/>
        </a:spcBef>
        <a:spcAft>
          <a:spcPct val="25000"/>
        </a:spcAft>
        <a:buSzPct val="125000"/>
        <a:buChar char="•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1671638" algn="l" rtl="0" fontAlgn="base">
        <a:spcBef>
          <a:spcPct val="0"/>
        </a:spcBef>
        <a:spcAft>
          <a:spcPct val="25000"/>
        </a:spcAft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24653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5pPr>
      <a:lvl6pPr marL="29225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6pPr>
      <a:lvl7pPr marL="33797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7pPr>
      <a:lvl8pPr marL="38369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8pPr>
      <a:lvl9pPr marL="42941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6098" name="Picture 1026" descr="outine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</p:spPr>
      </p:pic>
      <p:pic>
        <p:nvPicPr>
          <p:cNvPr id="1156099" name="Picture 1027" descr="red butt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</p:spPr>
      </p:pic>
      <p:sp>
        <p:nvSpPr>
          <p:cNvPr id="115610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15610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ea typeface="+mn-ea"/>
              </a:defRPr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115610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ea typeface="+mn-ea"/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1156103" name="Rectangle 1031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50000"/>
              </a:spcAft>
            </a:pPr>
            <a:endParaRPr lang="en-US" sz="4000">
              <a:solidFill>
                <a:srgbClr val="A50000"/>
              </a:solidFill>
              <a:ea typeface="ＭＳ Ｐゴシック" pitchFamily="1" charset="-128"/>
            </a:endParaRPr>
          </a:p>
        </p:txBody>
      </p:sp>
      <p:sp>
        <p:nvSpPr>
          <p:cNvPr id="1156104" name="Rectangle 1032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000" b="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1156105" name="Text Box 1033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 b="0">
              <a:ea typeface="ＭＳ Ｐゴシック" pitchFamily="1" charset="-128"/>
            </a:endParaRPr>
          </a:p>
        </p:txBody>
      </p:sp>
      <p:sp>
        <p:nvSpPr>
          <p:cNvPr id="1156106" name="Text Box 1034"/>
          <p:cNvSpPr txBox="1">
            <a:spLocks noChangeArrowheads="1"/>
          </p:cNvSpPr>
          <p:nvPr/>
        </p:nvSpPr>
        <p:spPr bwMode="auto">
          <a:xfrm>
            <a:off x="8210550" y="6448425"/>
            <a:ext cx="923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End Show</a:t>
            </a:r>
          </a:p>
        </p:txBody>
      </p:sp>
      <p:sp>
        <p:nvSpPr>
          <p:cNvPr id="1156107" name="Rectangle 103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56108" name="Picture 1036" descr="logo_p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</p:spPr>
      </p:pic>
      <p:sp>
        <p:nvSpPr>
          <p:cNvPr id="1156111" name="Rectangle 1039"/>
          <p:cNvSpPr>
            <a:spLocks noGrp="1" noChangeArrowheads="1"/>
          </p:cNvSpPr>
          <p:nvPr>
            <p:ph type="title"/>
          </p:nvPr>
        </p:nvSpPr>
        <p:spPr bwMode="auto">
          <a:xfrm>
            <a:off x="1827213" y="0"/>
            <a:ext cx="63785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56112" name="Rectangle 1040"/>
          <p:cNvSpPr>
            <a:spLocks noChangeArrowheads="1"/>
          </p:cNvSpPr>
          <p:nvPr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1200">
                <a:solidFill>
                  <a:schemeClr val="bg1"/>
                </a:solidFill>
                <a:ea typeface="ＭＳ Ｐゴシック" pitchFamily="1" charset="-128"/>
              </a:rPr>
              <a:t>Slide </a:t>
            </a:r>
          </a:p>
          <a:p>
            <a:pPr algn="r"/>
            <a:fld id="{25F7F15E-54DF-4511-9631-DF9E72560237}" type="slidenum">
              <a:rPr lang="en-US" sz="1200">
                <a:solidFill>
                  <a:schemeClr val="bg1"/>
                </a:solidFill>
                <a:ea typeface="ＭＳ Ｐゴシック" pitchFamily="1" charset="-128"/>
              </a:rPr>
              <a:pPr algn="r"/>
              <a:t>‹#›</a:t>
            </a:fld>
            <a:r>
              <a:rPr lang="en-US" sz="1200">
                <a:solidFill>
                  <a:schemeClr val="bg1"/>
                </a:solidFill>
                <a:ea typeface="ＭＳ Ｐゴシック" pitchFamily="1" charset="-128"/>
              </a:rPr>
              <a:t> of 33</a:t>
            </a:r>
            <a:endParaRPr lang="en-US" sz="1400">
              <a:solidFill>
                <a:schemeClr val="bg1"/>
              </a:solidFill>
              <a:ea typeface="ＭＳ Ｐゴシック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A5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A50000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A50000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A50000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A5000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A5000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A5000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A5000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A50000"/>
          </a:solidFill>
          <a:latin typeface="Arial" charset="0"/>
          <a:ea typeface="ＭＳ Ｐゴシック" pitchFamily="1" charset="-128"/>
        </a:defRPr>
      </a:lvl9pPr>
    </p:titleStyle>
    <p:bodyStyle>
      <a:lvl1pPr algn="l" rtl="0" fontAlgn="base">
        <a:spcBef>
          <a:spcPct val="0"/>
        </a:spcBef>
        <a:spcAft>
          <a:spcPct val="50000"/>
        </a:spcAft>
        <a:defRPr sz="4000" b="1">
          <a:solidFill>
            <a:srgbClr val="A50000"/>
          </a:solidFill>
          <a:latin typeface="+mn-lt"/>
          <a:ea typeface="+mn-ea"/>
          <a:cs typeface="+mn-cs"/>
        </a:defRPr>
      </a:lvl1pPr>
      <a:lvl2pPr marL="287338" algn="l" rtl="0" fontAlgn="base">
        <a:spcBef>
          <a:spcPct val="0"/>
        </a:spcBef>
        <a:spcAft>
          <a:spcPct val="50000"/>
        </a:spcAft>
        <a:defRPr sz="4000" b="1">
          <a:solidFill>
            <a:srgbClr val="006400"/>
          </a:solidFill>
          <a:latin typeface="+mn-lt"/>
          <a:ea typeface="+mn-ea"/>
        </a:defRPr>
      </a:lvl2pPr>
      <a:lvl3pPr marL="401638" algn="l" rtl="0" fontAlgn="base">
        <a:spcBef>
          <a:spcPct val="0"/>
        </a:spcBef>
        <a:spcAft>
          <a:spcPct val="50000"/>
        </a:spcAft>
        <a:buFont typeface="Arial" charset="0"/>
        <a:defRPr sz="2800">
          <a:solidFill>
            <a:schemeClr val="tx1"/>
          </a:solidFill>
          <a:latin typeface="+mn-lt"/>
          <a:ea typeface="+mn-ea"/>
        </a:defRPr>
      </a:lvl3pPr>
      <a:lvl4pPr marL="515938" indent="515938" algn="l" rtl="0" fontAlgn="base">
        <a:spcBef>
          <a:spcPct val="0"/>
        </a:spcBef>
        <a:spcAft>
          <a:spcPct val="50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4pPr>
      <a:lvl5pPr marL="1204913" indent="60325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5pPr>
      <a:lvl6pPr marL="1662113" indent="60325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6pPr>
      <a:lvl7pPr marL="2119313" indent="60325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7pPr>
      <a:lvl8pPr marL="2576513" indent="60325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8pPr>
      <a:lvl9pPr marL="3033713" indent="60325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2" name="Picture 20" descr="outine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</p:spPr>
      </p:pic>
      <p:pic>
        <p:nvPicPr>
          <p:cNvPr id="64515" name="Picture 3" descr="red butt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</p:spPr>
      </p:pic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8709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ea typeface="+mn-ea"/>
              </a:defRPr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ea typeface="+mn-ea"/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0"/>
              </a:spcBef>
              <a:spcAft>
                <a:spcPct val="75000"/>
              </a:spcAft>
              <a:tabLst>
                <a:tab pos="1828800" algn="l"/>
              </a:tabLst>
            </a:pPr>
            <a:endParaRPr lang="en-US" sz="3200">
              <a:solidFill>
                <a:srgbClr val="000080"/>
              </a:solidFill>
              <a:ea typeface="ＭＳ Ｐゴシック" pitchFamily="1" charset="-128"/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000" b="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 b="0">
              <a:ea typeface="ＭＳ Ｐゴシック" pitchFamily="1" charset="-128"/>
            </a:endParaRP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8210550" y="6448425"/>
            <a:ext cx="920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End Show</a:t>
            </a:r>
          </a:p>
        </p:txBody>
      </p:sp>
      <p:sp>
        <p:nvSpPr>
          <p:cNvPr id="64527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1776413" y="0"/>
            <a:ext cx="3170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35–1 Human Body Systems</a:t>
            </a:r>
          </a:p>
        </p:txBody>
      </p:sp>
      <p:pic>
        <p:nvPicPr>
          <p:cNvPr id="64529" name="Picture 17" descr="arro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73625" y="101600"/>
            <a:ext cx="317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0" name="Picture 18" descr="key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5000" y="2397125"/>
            <a:ext cx="671513" cy="433388"/>
          </a:xfrm>
          <a:prstGeom prst="rect">
            <a:avLst/>
          </a:prstGeom>
          <a:noFill/>
        </p:spPr>
      </p:pic>
      <p:sp>
        <p:nvSpPr>
          <p:cNvPr id="64531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5116513" y="0"/>
            <a:ext cx="407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64533" name="Picture 21" descr="logo_ph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</p:spPr>
      </p:pic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1200">
                <a:solidFill>
                  <a:schemeClr val="bg1"/>
                </a:solidFill>
                <a:ea typeface="ＭＳ Ｐゴシック" pitchFamily="1" charset="-128"/>
              </a:rPr>
              <a:t>Slide </a:t>
            </a:r>
          </a:p>
          <a:p>
            <a:pPr algn="r"/>
            <a:fld id="{019F5D98-9306-47EE-9FEB-469B2C0AF5DA}" type="slidenum">
              <a:rPr lang="en-US" sz="1200">
                <a:solidFill>
                  <a:schemeClr val="bg1"/>
                </a:solidFill>
                <a:ea typeface="ＭＳ Ｐゴシック" pitchFamily="1" charset="-128"/>
              </a:rPr>
              <a:pPr algn="r"/>
              <a:t>‹#›</a:t>
            </a:fld>
            <a:r>
              <a:rPr lang="en-US" sz="1200">
                <a:solidFill>
                  <a:schemeClr val="bg1"/>
                </a:solidFill>
                <a:ea typeface="ＭＳ Ｐゴシック" pitchFamily="1" charset="-128"/>
              </a:rPr>
              <a:t> of 33</a:t>
            </a:r>
            <a:endParaRPr lang="en-US" sz="1400">
              <a:solidFill>
                <a:schemeClr val="bg1"/>
              </a:solidFill>
              <a:ea typeface="ＭＳ Ｐゴシック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algn="l" rtl="0" fontAlgn="base">
        <a:spcBef>
          <a:spcPct val="100000"/>
        </a:spcBef>
        <a:spcAft>
          <a:spcPct val="75000"/>
        </a:spcAft>
        <a:tabLst>
          <a:tab pos="1828800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206500" algn="l" rtl="0" fontAlgn="base">
        <a:spcBef>
          <a:spcPct val="100000"/>
        </a:spcBef>
        <a:spcAft>
          <a:spcPct val="25000"/>
        </a:spcAft>
        <a:tabLst>
          <a:tab pos="1828800" algn="l"/>
        </a:tabLst>
        <a:defRPr sz="2800" b="1">
          <a:solidFill>
            <a:srgbClr val="006400"/>
          </a:solidFill>
          <a:latin typeface="+mn-lt"/>
          <a:ea typeface="+mn-ea"/>
        </a:defRPr>
      </a:lvl2pPr>
      <a:lvl3pPr marL="1557338" indent="-236538" algn="l" rtl="0" fontAlgn="base">
        <a:spcBef>
          <a:spcPct val="0"/>
        </a:spcBef>
        <a:spcAft>
          <a:spcPct val="25000"/>
        </a:spcAft>
        <a:buSzPct val="125000"/>
        <a:buChar char="•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1671638" algn="l" rtl="0" fontAlgn="base">
        <a:spcBef>
          <a:spcPct val="0"/>
        </a:spcBef>
        <a:spcAft>
          <a:spcPct val="25000"/>
        </a:spcAft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24653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5pPr>
      <a:lvl6pPr marL="29225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6pPr>
      <a:lvl7pPr marL="33797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7pPr>
      <a:lvl8pPr marL="38369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8pPr>
      <a:lvl9pPr marL="42941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780" name="Picture 28" descr="outine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</p:spPr>
      </p:pic>
      <p:pic>
        <p:nvPicPr>
          <p:cNvPr id="458755" name="Picture 3" descr="red butt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</p:spPr>
      </p:pic>
      <p:sp>
        <p:nvSpPr>
          <p:cNvPr id="45875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8709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87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4587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ea typeface="+mn-ea"/>
              </a:defRPr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4587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ea typeface="+mn-ea"/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458761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0"/>
              </a:spcBef>
              <a:spcAft>
                <a:spcPct val="75000"/>
              </a:spcAft>
              <a:tabLst>
                <a:tab pos="1828800" algn="l"/>
              </a:tabLst>
            </a:pPr>
            <a:endParaRPr lang="en-US" sz="3200">
              <a:solidFill>
                <a:srgbClr val="000080"/>
              </a:solidFill>
              <a:ea typeface="ＭＳ Ｐゴシック" pitchFamily="1" charset="-128"/>
            </a:endParaRPr>
          </a:p>
        </p:txBody>
      </p:sp>
      <p:sp>
        <p:nvSpPr>
          <p:cNvPr id="458763" name="Rectangle 11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000" b="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458764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 b="0">
              <a:ea typeface="ＭＳ Ｐゴシック" pitchFamily="1" charset="-128"/>
            </a:endParaRPr>
          </a:p>
        </p:txBody>
      </p:sp>
      <p:sp>
        <p:nvSpPr>
          <p:cNvPr id="458766" name="Text Box 14"/>
          <p:cNvSpPr txBox="1">
            <a:spLocks noChangeArrowheads="1"/>
          </p:cNvSpPr>
          <p:nvPr/>
        </p:nvSpPr>
        <p:spPr bwMode="auto">
          <a:xfrm>
            <a:off x="8210550" y="6448425"/>
            <a:ext cx="920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End Show</a:t>
            </a:r>
          </a:p>
        </p:txBody>
      </p:sp>
      <p:sp>
        <p:nvSpPr>
          <p:cNvPr id="458767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8768" name="Rectangle 16"/>
          <p:cNvSpPr>
            <a:spLocks noChangeArrowheads="1"/>
          </p:cNvSpPr>
          <p:nvPr/>
        </p:nvSpPr>
        <p:spPr bwMode="auto">
          <a:xfrm>
            <a:off x="1776413" y="0"/>
            <a:ext cx="3170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35–1 Human Body Systems</a:t>
            </a:r>
          </a:p>
        </p:txBody>
      </p:sp>
      <p:pic>
        <p:nvPicPr>
          <p:cNvPr id="458770" name="Picture 18" descr="ke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2300" y="2400300"/>
            <a:ext cx="673100" cy="434975"/>
          </a:xfrm>
          <a:prstGeom prst="rect">
            <a:avLst/>
          </a:prstGeom>
          <a:noFill/>
        </p:spPr>
      </p:pic>
      <p:sp>
        <p:nvSpPr>
          <p:cNvPr id="458771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5118100" y="0"/>
            <a:ext cx="407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458781" name="Picture 29" descr="logo_ph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</p:spPr>
      </p:pic>
      <p:sp>
        <p:nvSpPr>
          <p:cNvPr id="458784" name="Rectangle 32"/>
          <p:cNvSpPr>
            <a:spLocks noChangeArrowheads="1"/>
          </p:cNvSpPr>
          <p:nvPr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1200">
                <a:solidFill>
                  <a:schemeClr val="bg1"/>
                </a:solidFill>
                <a:ea typeface="ＭＳ Ｐゴシック" pitchFamily="1" charset="-128"/>
              </a:rPr>
              <a:t>Slide </a:t>
            </a:r>
          </a:p>
          <a:p>
            <a:pPr algn="r"/>
            <a:fld id="{FA394D74-B053-4BF9-84FE-094B551598F4}" type="slidenum">
              <a:rPr lang="en-US" sz="1200">
                <a:solidFill>
                  <a:schemeClr val="bg1"/>
                </a:solidFill>
                <a:ea typeface="ＭＳ Ｐゴシック" pitchFamily="1" charset="-128"/>
              </a:rPr>
              <a:pPr algn="r"/>
              <a:t>‹#›</a:t>
            </a:fld>
            <a:r>
              <a:rPr lang="en-US" sz="1200">
                <a:solidFill>
                  <a:schemeClr val="bg1"/>
                </a:solidFill>
                <a:ea typeface="ＭＳ Ｐゴシック" pitchFamily="1" charset="-128"/>
              </a:rPr>
              <a:t> of 33</a:t>
            </a:r>
            <a:endParaRPr lang="en-US" sz="1400">
              <a:solidFill>
                <a:schemeClr val="bg1"/>
              </a:solidFill>
              <a:ea typeface="ＭＳ Ｐゴシック" pitchFamily="1" charset="-128"/>
            </a:endParaRPr>
          </a:p>
        </p:txBody>
      </p:sp>
      <p:pic>
        <p:nvPicPr>
          <p:cNvPr id="458785" name="Picture 33" descr="arrow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73625" y="101600"/>
            <a:ext cx="317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algn="l" rtl="0" fontAlgn="base">
        <a:spcBef>
          <a:spcPct val="100000"/>
        </a:spcBef>
        <a:spcAft>
          <a:spcPct val="75000"/>
        </a:spcAft>
        <a:tabLst>
          <a:tab pos="1828800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206500" algn="l" rtl="0" fontAlgn="base">
        <a:spcBef>
          <a:spcPct val="100000"/>
        </a:spcBef>
        <a:spcAft>
          <a:spcPct val="25000"/>
        </a:spcAft>
        <a:tabLst>
          <a:tab pos="1828800" algn="l"/>
        </a:tabLst>
        <a:defRPr sz="2800" b="1">
          <a:solidFill>
            <a:schemeClr val="tx1"/>
          </a:solidFill>
          <a:latin typeface="+mn-lt"/>
          <a:ea typeface="+mn-ea"/>
        </a:defRPr>
      </a:lvl2pPr>
      <a:lvl3pPr marL="1557338" indent="-236538" algn="l" rtl="0" fontAlgn="base">
        <a:spcBef>
          <a:spcPct val="0"/>
        </a:spcBef>
        <a:spcAft>
          <a:spcPct val="25000"/>
        </a:spcAft>
        <a:buSzPct val="125000"/>
        <a:buChar char="•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1671638" algn="l" rtl="0" fontAlgn="base">
        <a:spcBef>
          <a:spcPct val="0"/>
        </a:spcBef>
        <a:spcAft>
          <a:spcPct val="25000"/>
        </a:spcAft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24653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5pPr>
      <a:lvl6pPr marL="29225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6pPr>
      <a:lvl7pPr marL="33797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7pPr>
      <a:lvl8pPr marL="38369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8pPr>
      <a:lvl9pPr marL="42941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19" name="Picture 19" descr="outine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</p:spPr>
      </p:pic>
      <p:pic>
        <p:nvPicPr>
          <p:cNvPr id="230403" name="Picture 3" descr="red butt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</p:spPr>
      </p:pic>
      <p:sp>
        <p:nvSpPr>
          <p:cNvPr id="2304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118100" y="0"/>
            <a:ext cx="407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5471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2304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ea typeface="+mn-ea"/>
              </a:defRPr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2304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ea typeface="+mn-ea"/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50000"/>
              </a:spcAft>
              <a:tabLst>
                <a:tab pos="1255713" algn="l"/>
              </a:tabLst>
            </a:pPr>
            <a:endParaRPr lang="en-US" sz="3200">
              <a:solidFill>
                <a:srgbClr val="000080"/>
              </a:solidFill>
              <a:ea typeface="ＭＳ Ｐゴシック" pitchFamily="1" charset="-128"/>
            </a:endParaRPr>
          </a:p>
        </p:txBody>
      </p:sp>
      <p:sp>
        <p:nvSpPr>
          <p:cNvPr id="230411" name="Rectangle 11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000" b="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230412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 b="0">
              <a:ea typeface="ＭＳ Ｐゴシック" pitchFamily="1" charset="-128"/>
            </a:endParaRPr>
          </a:p>
        </p:txBody>
      </p:sp>
      <p:sp>
        <p:nvSpPr>
          <p:cNvPr id="230414" name="Text Box 14"/>
          <p:cNvSpPr txBox="1">
            <a:spLocks noChangeArrowheads="1"/>
          </p:cNvSpPr>
          <p:nvPr/>
        </p:nvSpPr>
        <p:spPr bwMode="auto">
          <a:xfrm>
            <a:off x="8210550" y="6448425"/>
            <a:ext cx="920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End Show</a:t>
            </a:r>
          </a:p>
        </p:txBody>
      </p:sp>
      <p:sp>
        <p:nvSpPr>
          <p:cNvPr id="230415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16" name="Rectangle 16"/>
          <p:cNvSpPr>
            <a:spLocks noChangeArrowheads="1"/>
          </p:cNvSpPr>
          <p:nvPr/>
        </p:nvSpPr>
        <p:spPr bwMode="auto">
          <a:xfrm>
            <a:off x="1776413" y="0"/>
            <a:ext cx="3170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35–1 Human Body Systems</a:t>
            </a:r>
          </a:p>
        </p:txBody>
      </p:sp>
      <p:pic>
        <p:nvPicPr>
          <p:cNvPr id="230420" name="Picture 20" descr="logo_p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</p:spPr>
      </p:pic>
      <p:sp>
        <p:nvSpPr>
          <p:cNvPr id="230422" name="Rectangle 22"/>
          <p:cNvSpPr>
            <a:spLocks noChangeArrowheads="1"/>
          </p:cNvSpPr>
          <p:nvPr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1200">
                <a:solidFill>
                  <a:schemeClr val="bg1"/>
                </a:solidFill>
                <a:ea typeface="ＭＳ Ｐゴシック" pitchFamily="1" charset="-128"/>
              </a:rPr>
              <a:t>Slide </a:t>
            </a:r>
          </a:p>
          <a:p>
            <a:pPr algn="r"/>
            <a:fld id="{93696648-0DAC-4919-AD0B-96C53F2AA044}" type="slidenum">
              <a:rPr lang="en-US" sz="1200">
                <a:solidFill>
                  <a:schemeClr val="bg1"/>
                </a:solidFill>
                <a:ea typeface="ＭＳ Ｐゴシック" pitchFamily="1" charset="-128"/>
              </a:rPr>
              <a:pPr algn="r"/>
              <a:t>‹#›</a:t>
            </a:fld>
            <a:r>
              <a:rPr lang="en-US" sz="1200">
                <a:solidFill>
                  <a:schemeClr val="bg1"/>
                </a:solidFill>
                <a:ea typeface="ＭＳ Ｐゴシック" pitchFamily="1" charset="-128"/>
              </a:rPr>
              <a:t> of 33</a:t>
            </a:r>
            <a:endParaRPr lang="en-US" sz="1400">
              <a:solidFill>
                <a:schemeClr val="bg1"/>
              </a:solidFill>
              <a:ea typeface="ＭＳ Ｐゴシック" pitchFamily="1" charset="-128"/>
            </a:endParaRPr>
          </a:p>
        </p:txBody>
      </p:sp>
      <p:pic>
        <p:nvPicPr>
          <p:cNvPr id="230423" name="Picture 23" descr="arrow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73625" y="101600"/>
            <a:ext cx="317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algn="l" rtl="0" fontAlgn="base">
        <a:spcBef>
          <a:spcPct val="0"/>
        </a:spcBef>
        <a:spcAft>
          <a:spcPct val="50000"/>
        </a:spcAft>
        <a:tabLst>
          <a:tab pos="1255713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14300" algn="l" rtl="0" fontAlgn="base">
        <a:lnSpc>
          <a:spcPct val="85000"/>
        </a:lnSpc>
        <a:spcBef>
          <a:spcPct val="0"/>
        </a:spcBef>
        <a:spcAft>
          <a:spcPct val="50000"/>
        </a:spcAft>
        <a:tabLst>
          <a:tab pos="1255713" algn="l"/>
        </a:tabLst>
        <a:defRPr sz="2800" b="1">
          <a:solidFill>
            <a:srgbClr val="006400"/>
          </a:solidFill>
          <a:latin typeface="+mn-lt"/>
          <a:ea typeface="+mn-ea"/>
        </a:defRPr>
      </a:lvl2pPr>
      <a:lvl3pPr marL="287338" indent="4763" algn="l" rtl="0" fontAlgn="base">
        <a:spcBef>
          <a:spcPct val="25000"/>
        </a:spcBef>
        <a:spcAft>
          <a:spcPct val="25000"/>
        </a:spcAft>
        <a:buFont typeface="Arial" charset="0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914400" indent="-231775" algn="l" rtl="0" fontAlgn="base">
        <a:spcBef>
          <a:spcPct val="25000"/>
        </a:spcBef>
        <a:spcAft>
          <a:spcPct val="25000"/>
        </a:spcAft>
        <a:buSzPct val="125000"/>
        <a:buChar char="•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12525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5pPr>
      <a:lvl6pPr marL="17097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6pPr>
      <a:lvl7pPr marL="21669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7pPr>
      <a:lvl8pPr marL="26241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8pPr>
      <a:lvl9pPr marL="30813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730" name="Picture 2" descr="outine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</p:spPr>
      </p:pic>
      <p:pic>
        <p:nvPicPr>
          <p:cNvPr id="585731" name="Picture 3" descr="red butt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</p:spPr>
      </p:pic>
      <p:sp>
        <p:nvSpPr>
          <p:cNvPr id="5857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118100" y="0"/>
            <a:ext cx="407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573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6423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57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5857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ea typeface="+mn-ea"/>
              </a:defRPr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585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ea typeface="+mn-ea"/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585737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50000"/>
              </a:spcAft>
            </a:pPr>
            <a:endParaRPr lang="en-US" b="0">
              <a:ea typeface="ＭＳ Ｐゴシック" pitchFamily="1" charset="-128"/>
            </a:endParaRPr>
          </a:p>
        </p:txBody>
      </p:sp>
      <p:sp>
        <p:nvSpPr>
          <p:cNvPr id="585738" name="Rectangle 10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000" b="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585739" name="Text Box 11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 b="0">
              <a:ea typeface="ＭＳ Ｐゴシック" pitchFamily="1" charset="-128"/>
            </a:endParaRPr>
          </a:p>
        </p:txBody>
      </p:sp>
      <p:sp>
        <p:nvSpPr>
          <p:cNvPr id="585741" name="Text Box 13"/>
          <p:cNvSpPr txBox="1">
            <a:spLocks noChangeArrowheads="1"/>
          </p:cNvSpPr>
          <p:nvPr/>
        </p:nvSpPr>
        <p:spPr bwMode="auto">
          <a:xfrm>
            <a:off x="8210550" y="6448425"/>
            <a:ext cx="920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End Show</a:t>
            </a:r>
          </a:p>
        </p:txBody>
      </p:sp>
      <p:sp>
        <p:nvSpPr>
          <p:cNvPr id="585742" name="Rectangle 1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743" name="Rectangle 15"/>
          <p:cNvSpPr>
            <a:spLocks noChangeArrowheads="1"/>
          </p:cNvSpPr>
          <p:nvPr/>
        </p:nvSpPr>
        <p:spPr bwMode="auto">
          <a:xfrm>
            <a:off x="1776413" y="0"/>
            <a:ext cx="3170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35–1 Human Body Systems</a:t>
            </a:r>
          </a:p>
        </p:txBody>
      </p:sp>
      <p:pic>
        <p:nvPicPr>
          <p:cNvPr id="585745" name="Picture 17" descr="logo_p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</p:spPr>
      </p:pic>
      <p:sp>
        <p:nvSpPr>
          <p:cNvPr id="585747" name="Rectangle 19"/>
          <p:cNvSpPr>
            <a:spLocks noChangeArrowheads="1"/>
          </p:cNvSpPr>
          <p:nvPr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1200">
                <a:solidFill>
                  <a:schemeClr val="bg1"/>
                </a:solidFill>
                <a:ea typeface="ＭＳ Ｐゴシック" pitchFamily="1" charset="-128"/>
              </a:rPr>
              <a:t>Slide </a:t>
            </a:r>
          </a:p>
          <a:p>
            <a:pPr algn="r"/>
            <a:fld id="{9A56AFA7-6411-4F02-800F-8759BD2BD8F7}" type="slidenum">
              <a:rPr lang="en-US" sz="1200">
                <a:solidFill>
                  <a:schemeClr val="bg1"/>
                </a:solidFill>
                <a:ea typeface="ＭＳ Ｐゴシック" pitchFamily="1" charset="-128"/>
              </a:rPr>
              <a:pPr algn="r"/>
              <a:t>‹#›</a:t>
            </a:fld>
            <a:r>
              <a:rPr lang="en-US" sz="1200">
                <a:solidFill>
                  <a:schemeClr val="bg1"/>
                </a:solidFill>
                <a:ea typeface="ＭＳ Ｐゴシック" pitchFamily="1" charset="-128"/>
              </a:rPr>
              <a:t> of 33</a:t>
            </a:r>
            <a:endParaRPr lang="en-US" sz="1400">
              <a:solidFill>
                <a:schemeClr val="bg1"/>
              </a:solidFill>
              <a:ea typeface="ＭＳ Ｐゴシック" pitchFamily="1" charset="-128"/>
            </a:endParaRPr>
          </a:p>
        </p:txBody>
      </p:sp>
      <p:pic>
        <p:nvPicPr>
          <p:cNvPr id="585748" name="Picture 20" descr="arrow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73625" y="101600"/>
            <a:ext cx="317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algn="l" rtl="0" fontAlgn="base">
        <a:spcBef>
          <a:spcPct val="0"/>
        </a:spcBef>
        <a:spcAft>
          <a:spcPct val="5000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rtl="0" fontAlgn="base">
        <a:lnSpc>
          <a:spcPct val="85000"/>
        </a:lnSpc>
        <a:spcBef>
          <a:spcPct val="35000"/>
        </a:spcBef>
        <a:spcAft>
          <a:spcPct val="25000"/>
        </a:spcAft>
        <a:defRPr sz="2800">
          <a:solidFill>
            <a:schemeClr val="tx1"/>
          </a:solidFill>
          <a:latin typeface="+mn-lt"/>
          <a:ea typeface="+mn-ea"/>
        </a:defRPr>
      </a:lvl2pPr>
      <a:lvl3pPr marL="738188" indent="-280988" algn="l" rtl="0" fontAlgn="base">
        <a:spcBef>
          <a:spcPct val="35000"/>
        </a:spcBef>
        <a:spcAft>
          <a:spcPct val="25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087438" indent="4763" algn="l" rtl="0" fontAlgn="base">
        <a:spcBef>
          <a:spcPct val="35000"/>
        </a:spcBef>
        <a:spcAft>
          <a:spcPct val="25000"/>
        </a:spcAft>
        <a:buSzPct val="125000"/>
        <a:defRPr sz="2800" b="1">
          <a:solidFill>
            <a:schemeClr val="tx1"/>
          </a:solidFill>
          <a:latin typeface="+mn-lt"/>
          <a:ea typeface="+mn-ea"/>
        </a:defRPr>
      </a:lvl4pPr>
      <a:lvl5pPr marL="1206500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5pPr>
      <a:lvl6pPr marL="1663700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6pPr>
      <a:lvl7pPr marL="2120900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7pPr>
      <a:lvl8pPr marL="2578100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8pPr>
      <a:lvl9pPr marL="3035300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7890" name="Picture 2" descr="bio section open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82100" cy="6883400"/>
          </a:xfrm>
          <a:prstGeom prst="rect">
            <a:avLst/>
          </a:prstGeom>
          <a:noFill/>
        </p:spPr>
      </p:pic>
      <p:sp>
        <p:nvSpPr>
          <p:cNvPr id="1317891" name="Rectangle 3"/>
          <p:cNvSpPr>
            <a:spLocks noChangeArrowheads="1"/>
          </p:cNvSpPr>
          <p:nvPr/>
        </p:nvSpPr>
        <p:spPr bwMode="auto">
          <a:xfrm>
            <a:off x="-14288" y="20638"/>
            <a:ext cx="3840163" cy="1952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78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5026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178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3178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ea typeface="+mn-ea"/>
              </a:defRPr>
            </a:lvl1pPr>
          </a:lstStyle>
          <a:p>
            <a:r>
              <a:rPr lang="en-US"/>
              <a:t>Copyright Pearson Prentice Hall</a:t>
            </a:r>
          </a:p>
        </p:txBody>
      </p:sp>
      <p:sp>
        <p:nvSpPr>
          <p:cNvPr id="13178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1325" y="61833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ea typeface="+mn-ea"/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1317896" name="Rectangle 8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50000"/>
              </a:spcAft>
              <a:tabLst>
                <a:tab pos="808038" algn="l"/>
                <a:tab pos="1311275" algn="l"/>
                <a:tab pos="1651000" algn="l"/>
              </a:tabLst>
            </a:pPr>
            <a:endParaRPr lang="en-US" sz="3200">
              <a:solidFill>
                <a:srgbClr val="000080"/>
              </a:solidFill>
              <a:ea typeface="ＭＳ Ｐゴシック" pitchFamily="1" charset="-128"/>
            </a:endParaRPr>
          </a:p>
        </p:txBody>
      </p:sp>
      <p:pic>
        <p:nvPicPr>
          <p:cNvPr id="1317897" name="Picture 9" descr="logo_ph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</p:spPr>
      </p:pic>
      <p:sp>
        <p:nvSpPr>
          <p:cNvPr id="1317898" name="Rectangle 10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000" b="0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1317899" name="Text Box 11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 b="0">
              <a:ea typeface="ＭＳ Ｐゴシック" pitchFamily="1" charset="-128"/>
            </a:endParaRPr>
          </a:p>
        </p:txBody>
      </p:sp>
      <p:sp>
        <p:nvSpPr>
          <p:cNvPr id="1317900" name="Rectangle 12"/>
          <p:cNvSpPr>
            <a:spLocks noChangeArrowheads="1"/>
          </p:cNvSpPr>
          <p:nvPr/>
        </p:nvSpPr>
        <p:spPr bwMode="auto">
          <a:xfrm>
            <a:off x="0" y="0"/>
            <a:ext cx="9158288" cy="333375"/>
          </a:xfrm>
          <a:prstGeom prst="rect">
            <a:avLst/>
          </a:prstGeom>
          <a:solidFill>
            <a:srgbClr val="2C2C9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b="0"/>
          </a:p>
        </p:txBody>
      </p:sp>
      <p:sp>
        <p:nvSpPr>
          <p:cNvPr id="1317901" name="Rectangle 13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17902" name="Picture 14" descr="red butto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</p:spPr>
      </p:pic>
      <p:sp>
        <p:nvSpPr>
          <p:cNvPr id="1317903" name="Text Box 15"/>
          <p:cNvSpPr txBox="1">
            <a:spLocks noChangeArrowheads="1"/>
          </p:cNvSpPr>
          <p:nvPr/>
        </p:nvSpPr>
        <p:spPr bwMode="auto">
          <a:xfrm>
            <a:off x="8210550" y="6448425"/>
            <a:ext cx="923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End Show</a:t>
            </a:r>
          </a:p>
        </p:txBody>
      </p:sp>
      <p:sp>
        <p:nvSpPr>
          <p:cNvPr id="1317904" name="Rectangle 1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96238" y="63087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17905" name="Picture 17" descr="sectionQUIZ_BAR copy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4900613" cy="771525"/>
          </a:xfrm>
          <a:prstGeom prst="rect">
            <a:avLst/>
          </a:prstGeom>
          <a:noFill/>
        </p:spPr>
      </p:pic>
      <p:sp>
        <p:nvSpPr>
          <p:cNvPr id="131790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4288" y="-504825"/>
            <a:ext cx="106997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17907" name="Rectangle 19"/>
          <p:cNvSpPr>
            <a:spLocks noChangeArrowheads="1"/>
          </p:cNvSpPr>
          <p:nvPr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sz="1200">
                <a:solidFill>
                  <a:schemeClr val="bg1"/>
                </a:solidFill>
                <a:ea typeface="ＭＳ Ｐゴシック" pitchFamily="1" charset="-128"/>
              </a:rPr>
              <a:t>Slide </a:t>
            </a:r>
          </a:p>
          <a:p>
            <a:pPr algn="r"/>
            <a:fld id="{5C2D6620-1DE6-49BC-ABBA-DAE4F7F89443}" type="slidenum">
              <a:rPr lang="en-US" sz="1200">
                <a:solidFill>
                  <a:schemeClr val="bg1"/>
                </a:solidFill>
                <a:ea typeface="ＭＳ Ｐゴシック" pitchFamily="1" charset="-128"/>
              </a:rPr>
              <a:pPr algn="r"/>
              <a:t>‹#›</a:t>
            </a:fld>
            <a:r>
              <a:rPr lang="en-US" sz="1200">
                <a:solidFill>
                  <a:schemeClr val="bg1"/>
                </a:solidFill>
                <a:ea typeface="ＭＳ Ｐゴシック" pitchFamily="1" charset="-128"/>
              </a:rPr>
              <a:t> of 33</a:t>
            </a:r>
            <a:endParaRPr lang="en-US" sz="1400">
              <a:solidFill>
                <a:schemeClr val="bg1"/>
              </a:solidFill>
              <a:ea typeface="ＭＳ Ｐゴシック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algn="l" rtl="0" fontAlgn="base">
        <a:spcBef>
          <a:spcPct val="0"/>
        </a:spcBef>
        <a:spcAft>
          <a:spcPct val="50000"/>
        </a:spcAft>
        <a:tabLst>
          <a:tab pos="808038" algn="l"/>
          <a:tab pos="1311275" algn="l"/>
          <a:tab pos="1651000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625475" indent="-7938" algn="l" rtl="0" fontAlgn="base">
        <a:spcBef>
          <a:spcPct val="0"/>
        </a:spcBef>
        <a:spcAft>
          <a:spcPct val="50000"/>
        </a:spcAft>
        <a:tabLst>
          <a:tab pos="808038" algn="l"/>
          <a:tab pos="1311275" algn="l"/>
          <a:tab pos="1651000" algn="l"/>
        </a:tabLst>
        <a:defRPr sz="2800">
          <a:solidFill>
            <a:schemeClr val="tx1"/>
          </a:solidFill>
          <a:latin typeface="+mn-lt"/>
          <a:ea typeface="+mn-ea"/>
        </a:defRPr>
      </a:lvl2pPr>
      <a:lvl3pPr marL="1195388" indent="-449263" algn="l" rtl="0" fontAlgn="base">
        <a:spcBef>
          <a:spcPct val="0"/>
        </a:spcBef>
        <a:spcAft>
          <a:spcPct val="50000"/>
        </a:spcAft>
        <a:buAutoNum type="alphaLcPeriod"/>
        <a:tabLst>
          <a:tab pos="808038" algn="l"/>
          <a:tab pos="1311275" algn="l"/>
          <a:tab pos="1651000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2765425" indent="-1454150" algn="l" rtl="0" fontAlgn="base">
        <a:spcBef>
          <a:spcPct val="0"/>
        </a:spcBef>
        <a:spcAft>
          <a:spcPct val="50000"/>
        </a:spcAft>
        <a:tabLst>
          <a:tab pos="808038" algn="l"/>
          <a:tab pos="1311275" algn="l"/>
          <a:tab pos="1651000" algn="l"/>
        </a:tabLst>
        <a:defRPr sz="2400">
          <a:solidFill>
            <a:schemeClr val="tx1"/>
          </a:solidFill>
          <a:latin typeface="+mn-lt"/>
          <a:ea typeface="+mn-ea"/>
        </a:defRPr>
      </a:lvl4pPr>
      <a:lvl5pPr marL="3489325" indent="-609600" algn="l" rtl="0" fontAlgn="base">
        <a:spcBef>
          <a:spcPct val="20000"/>
        </a:spcBef>
        <a:spcAft>
          <a:spcPct val="0"/>
        </a:spcAft>
        <a:tabLst>
          <a:tab pos="808038" algn="l"/>
          <a:tab pos="1311275" algn="l"/>
          <a:tab pos="1651000" algn="l"/>
        </a:tabLst>
        <a:defRPr sz="2800">
          <a:solidFill>
            <a:schemeClr val="tx1"/>
          </a:solidFill>
          <a:latin typeface="+mn-lt"/>
          <a:ea typeface="+mn-ea"/>
        </a:defRPr>
      </a:lvl5pPr>
      <a:lvl6pPr marL="3946525" indent="-609600" algn="l" rtl="0" fontAlgn="base">
        <a:spcBef>
          <a:spcPct val="20000"/>
        </a:spcBef>
        <a:spcAft>
          <a:spcPct val="0"/>
        </a:spcAft>
        <a:tabLst>
          <a:tab pos="808038" algn="l"/>
          <a:tab pos="1311275" algn="l"/>
          <a:tab pos="1651000" algn="l"/>
        </a:tabLst>
        <a:defRPr sz="2800">
          <a:solidFill>
            <a:schemeClr val="tx1"/>
          </a:solidFill>
          <a:latin typeface="+mn-lt"/>
          <a:ea typeface="+mn-ea"/>
        </a:defRPr>
      </a:lvl6pPr>
      <a:lvl7pPr marL="4403725" indent="-609600" algn="l" rtl="0" fontAlgn="base">
        <a:spcBef>
          <a:spcPct val="20000"/>
        </a:spcBef>
        <a:spcAft>
          <a:spcPct val="0"/>
        </a:spcAft>
        <a:tabLst>
          <a:tab pos="808038" algn="l"/>
          <a:tab pos="1311275" algn="l"/>
          <a:tab pos="1651000" algn="l"/>
        </a:tabLst>
        <a:defRPr sz="2800">
          <a:solidFill>
            <a:schemeClr val="tx1"/>
          </a:solidFill>
          <a:latin typeface="+mn-lt"/>
          <a:ea typeface="+mn-ea"/>
        </a:defRPr>
      </a:lvl7pPr>
      <a:lvl8pPr marL="4860925" indent="-609600" algn="l" rtl="0" fontAlgn="base">
        <a:spcBef>
          <a:spcPct val="20000"/>
        </a:spcBef>
        <a:spcAft>
          <a:spcPct val="0"/>
        </a:spcAft>
        <a:tabLst>
          <a:tab pos="808038" algn="l"/>
          <a:tab pos="1311275" algn="l"/>
          <a:tab pos="1651000" algn="l"/>
        </a:tabLst>
        <a:defRPr sz="2800">
          <a:solidFill>
            <a:schemeClr val="tx1"/>
          </a:solidFill>
          <a:latin typeface="+mn-lt"/>
          <a:ea typeface="+mn-ea"/>
        </a:defRPr>
      </a:lvl8pPr>
      <a:lvl9pPr marL="5318125" indent="-609600" algn="l" rtl="0" fontAlgn="base">
        <a:spcBef>
          <a:spcPct val="20000"/>
        </a:spcBef>
        <a:spcAft>
          <a:spcPct val="0"/>
        </a:spcAft>
        <a:tabLst>
          <a:tab pos="808038" algn="l"/>
          <a:tab pos="1311275" algn="l"/>
          <a:tab pos="1651000" algn="l"/>
        </a:tabLs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Copyright Pearson Prentice Hall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412" name="Picture 12" descr="Untitled-1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3402" y="1111250"/>
            <a:ext cx="5140325" cy="4810125"/>
          </a:xfrm>
          <a:prstGeom prst="rect">
            <a:avLst/>
          </a:prstGeom>
          <a:noFill/>
        </p:spPr>
      </p:pic>
      <p:sp>
        <p:nvSpPr>
          <p:cNvPr id="486410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00505"/>
            <a:ext cx="8229600" cy="921713"/>
          </a:xfrm>
        </p:spPr>
        <p:txBody>
          <a:bodyPr/>
          <a:lstStyle/>
          <a:p>
            <a:pPr algn="ctr"/>
            <a:r>
              <a:rPr lang="en-US" b="1" dirty="0" smtClean="0"/>
              <a:t>30–1</a:t>
            </a:r>
            <a:r>
              <a:rPr lang="en-US" b="1" dirty="0"/>
              <a:t> Human Body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51018" y="5985164"/>
            <a:ext cx="324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Mrs. Haywood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8" name="Rectangle 10"/>
          <p:cNvSpPr>
            <a:spLocks noGrp="1" noChangeArrowheads="1"/>
          </p:cNvSpPr>
          <p:nvPr>
            <p:ph type="title"/>
          </p:nvPr>
        </p:nvSpPr>
        <p:spPr>
          <a:xfrm>
            <a:off x="178905" y="280018"/>
            <a:ext cx="8229600" cy="1143000"/>
          </a:xfrm>
        </p:spPr>
        <p:txBody>
          <a:bodyPr/>
          <a:lstStyle/>
          <a:p>
            <a:r>
              <a:rPr lang="en-US" dirty="0"/>
              <a:t>Organization of the Body</a:t>
            </a:r>
          </a:p>
        </p:txBody>
      </p:sp>
      <p:sp>
        <p:nvSpPr>
          <p:cNvPr id="1261579" name="Rectangle 11"/>
          <p:cNvSpPr>
            <a:spLocks noGrp="1" noChangeArrowheads="1"/>
          </p:cNvSpPr>
          <p:nvPr>
            <p:ph idx="1"/>
          </p:nvPr>
        </p:nvSpPr>
        <p:spPr>
          <a:xfrm>
            <a:off x="273050" y="1444487"/>
            <a:ext cx="4751388" cy="5008701"/>
          </a:xfrm>
        </p:spPr>
        <p:txBody>
          <a:bodyPr/>
          <a:lstStyle/>
          <a:p>
            <a:r>
              <a:rPr lang="en-US" b="1" dirty="0"/>
              <a:t>Muscular  System</a:t>
            </a:r>
          </a:p>
          <a:p>
            <a:r>
              <a:rPr lang="en-US" b="1" dirty="0"/>
              <a:t>Structures</a:t>
            </a:r>
            <a:r>
              <a:rPr lang="en-US" dirty="0"/>
              <a:t>: Skeletal muscle, smooth muscle, cardiac muscle</a:t>
            </a:r>
          </a:p>
          <a:p>
            <a:r>
              <a:rPr lang="en-US" b="1" dirty="0"/>
              <a:t>Function</a:t>
            </a:r>
            <a:r>
              <a:rPr lang="en-US" dirty="0"/>
              <a:t>: Works with skeletal system to produce voluntary movement; helps to circulate blood and move food through the digestive system</a:t>
            </a:r>
          </a:p>
        </p:txBody>
      </p:sp>
      <p:pic>
        <p:nvPicPr>
          <p:cNvPr id="1261580" name="Picture 12" descr="35-2_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8856" y="280918"/>
            <a:ext cx="3343275" cy="6361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26" name="Rectangle 10"/>
          <p:cNvSpPr>
            <a:spLocks noGrp="1" noChangeArrowheads="1"/>
          </p:cNvSpPr>
          <p:nvPr>
            <p:ph type="title"/>
          </p:nvPr>
        </p:nvSpPr>
        <p:spPr>
          <a:xfrm>
            <a:off x="172278" y="198783"/>
            <a:ext cx="8229600" cy="1143000"/>
          </a:xfrm>
        </p:spPr>
        <p:txBody>
          <a:bodyPr/>
          <a:lstStyle/>
          <a:p>
            <a:r>
              <a:rPr lang="en-US" dirty="0"/>
              <a:t>Organization of the Body</a:t>
            </a:r>
          </a:p>
        </p:txBody>
      </p:sp>
      <p:sp>
        <p:nvSpPr>
          <p:cNvPr id="1263627" name="Rectangle 11"/>
          <p:cNvSpPr>
            <a:spLocks noGrp="1" noChangeArrowheads="1"/>
          </p:cNvSpPr>
          <p:nvPr>
            <p:ph idx="1"/>
          </p:nvPr>
        </p:nvSpPr>
        <p:spPr>
          <a:xfrm>
            <a:off x="273050" y="1563757"/>
            <a:ext cx="4298950" cy="4379843"/>
          </a:xfrm>
        </p:spPr>
        <p:txBody>
          <a:bodyPr/>
          <a:lstStyle/>
          <a:p>
            <a:r>
              <a:rPr lang="en-US" b="1" dirty="0"/>
              <a:t>Circulatory  System</a:t>
            </a:r>
          </a:p>
          <a:p>
            <a:r>
              <a:rPr lang="en-US" b="1" dirty="0"/>
              <a:t>Structures</a:t>
            </a:r>
            <a:r>
              <a:rPr lang="en-US" dirty="0"/>
              <a:t>: Heart, blood vessels, blood</a:t>
            </a:r>
          </a:p>
          <a:p>
            <a:r>
              <a:rPr lang="en-US" b="1" dirty="0"/>
              <a:t>Function</a:t>
            </a:r>
            <a:r>
              <a:rPr lang="en-US" dirty="0"/>
              <a:t>: Brings oxygen, nutrients, and hormones to cells; fights infection; removes cell wastes; helps to regulate body temperature</a:t>
            </a:r>
          </a:p>
        </p:txBody>
      </p:sp>
      <p:pic>
        <p:nvPicPr>
          <p:cNvPr id="1263628" name="Picture 12" descr="35-2_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399084"/>
            <a:ext cx="3143250" cy="6230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74" name="Rectangle 10"/>
          <p:cNvSpPr>
            <a:spLocks noGrp="1" noChangeArrowheads="1"/>
          </p:cNvSpPr>
          <p:nvPr>
            <p:ph type="title"/>
          </p:nvPr>
        </p:nvSpPr>
        <p:spPr>
          <a:xfrm>
            <a:off x="165652" y="266766"/>
            <a:ext cx="8229600" cy="1143000"/>
          </a:xfrm>
        </p:spPr>
        <p:txBody>
          <a:bodyPr/>
          <a:lstStyle/>
          <a:p>
            <a:r>
              <a:rPr lang="en-US" dirty="0"/>
              <a:t>Organization of the Body</a:t>
            </a:r>
          </a:p>
        </p:txBody>
      </p:sp>
      <p:sp>
        <p:nvSpPr>
          <p:cNvPr id="1265675" name="Rectangle 11"/>
          <p:cNvSpPr>
            <a:spLocks noGrp="1" noChangeArrowheads="1"/>
          </p:cNvSpPr>
          <p:nvPr>
            <p:ph idx="1"/>
          </p:nvPr>
        </p:nvSpPr>
        <p:spPr>
          <a:xfrm>
            <a:off x="273050" y="1524000"/>
            <a:ext cx="429895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Respiratory System</a:t>
            </a:r>
          </a:p>
          <a:p>
            <a:pPr>
              <a:lnSpc>
                <a:spcPct val="90000"/>
              </a:lnSpc>
            </a:pPr>
            <a:r>
              <a:rPr lang="en-US" b="1" dirty="0"/>
              <a:t>Structures</a:t>
            </a:r>
            <a:r>
              <a:rPr lang="en-US" dirty="0"/>
              <a:t>: Nose, pharynx, larynx, trachea, bronchi, bronchioles, lungs</a:t>
            </a:r>
          </a:p>
          <a:p>
            <a:pPr>
              <a:lnSpc>
                <a:spcPct val="90000"/>
              </a:lnSpc>
            </a:pPr>
            <a:r>
              <a:rPr lang="en-US" b="1" dirty="0"/>
              <a:t>Function</a:t>
            </a:r>
            <a:r>
              <a:rPr lang="en-US" dirty="0"/>
              <a:t>: Provides oxygen needed for cellular respiration and removes excess carbon dioxide from the body</a:t>
            </a:r>
          </a:p>
        </p:txBody>
      </p:sp>
      <p:pic>
        <p:nvPicPr>
          <p:cNvPr id="1265676" name="Picture 12" descr="35-2_0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0990" y="341313"/>
            <a:ext cx="3675062" cy="624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57" y="213758"/>
            <a:ext cx="8229600" cy="1143000"/>
          </a:xfrm>
        </p:spPr>
        <p:txBody>
          <a:bodyPr/>
          <a:lstStyle/>
          <a:p>
            <a:r>
              <a:rPr lang="en-US" dirty="0"/>
              <a:t>Organization of the Body</a:t>
            </a:r>
          </a:p>
        </p:txBody>
      </p:sp>
      <p:sp>
        <p:nvSpPr>
          <p:cNvPr id="1267715" name="Rectangle 3"/>
          <p:cNvSpPr>
            <a:spLocks noGrp="1" noChangeArrowheads="1"/>
          </p:cNvSpPr>
          <p:nvPr>
            <p:ph idx="1"/>
          </p:nvPr>
        </p:nvSpPr>
        <p:spPr>
          <a:xfrm>
            <a:off x="273050" y="1431235"/>
            <a:ext cx="4298950" cy="451236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Digestive  System</a:t>
            </a:r>
          </a:p>
          <a:p>
            <a:pPr>
              <a:lnSpc>
                <a:spcPct val="90000"/>
              </a:lnSpc>
            </a:pPr>
            <a:r>
              <a:rPr lang="en-US" b="1" dirty="0"/>
              <a:t>Structures: </a:t>
            </a:r>
            <a:r>
              <a:rPr lang="en-US" dirty="0"/>
              <a:t>Mouth, pharynx, esophagus, stomach, small and large intestines, rectum</a:t>
            </a:r>
          </a:p>
          <a:p>
            <a:pPr>
              <a:lnSpc>
                <a:spcPct val="90000"/>
              </a:lnSpc>
            </a:pPr>
            <a:r>
              <a:rPr lang="en-US" b="1" dirty="0"/>
              <a:t>Function:</a:t>
            </a:r>
            <a:r>
              <a:rPr lang="en-US" dirty="0"/>
              <a:t> Converts food into simpler molecules that can be used by the cells of the body; absorbs food; eliminates wastes</a:t>
            </a:r>
          </a:p>
        </p:txBody>
      </p:sp>
      <p:pic>
        <p:nvPicPr>
          <p:cNvPr id="1267723" name="Picture 11" descr="35-2_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204581"/>
            <a:ext cx="3419475" cy="6437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749"/>
            <a:ext cx="8229600" cy="1143000"/>
          </a:xfrm>
        </p:spPr>
        <p:txBody>
          <a:bodyPr/>
          <a:lstStyle/>
          <a:p>
            <a:r>
              <a:rPr lang="en-US" dirty="0"/>
              <a:t>Organization of the Body</a:t>
            </a:r>
          </a:p>
        </p:txBody>
      </p:sp>
      <p:sp>
        <p:nvSpPr>
          <p:cNvPr id="1269763" name="Rectangle 3"/>
          <p:cNvSpPr>
            <a:spLocks noGrp="1" noChangeArrowheads="1"/>
          </p:cNvSpPr>
          <p:nvPr>
            <p:ph idx="1"/>
          </p:nvPr>
        </p:nvSpPr>
        <p:spPr>
          <a:xfrm>
            <a:off x="273050" y="1431235"/>
            <a:ext cx="4298950" cy="4512365"/>
          </a:xfrm>
          <a:noFill/>
        </p:spPr>
        <p:txBody>
          <a:bodyPr/>
          <a:lstStyle/>
          <a:p>
            <a:r>
              <a:rPr lang="en-US" b="1" dirty="0"/>
              <a:t>Excretory System</a:t>
            </a:r>
          </a:p>
          <a:p>
            <a:r>
              <a:rPr lang="en-US" b="1" dirty="0"/>
              <a:t>Structures: </a:t>
            </a:r>
            <a:r>
              <a:rPr lang="en-US" dirty="0"/>
              <a:t>Skin, lungs, kidneys, </a:t>
            </a:r>
            <a:r>
              <a:rPr lang="en-US" dirty="0" err="1"/>
              <a:t>ureters</a:t>
            </a:r>
            <a:r>
              <a:rPr lang="en-US" dirty="0"/>
              <a:t>, urinary bladder, urethra</a:t>
            </a:r>
          </a:p>
          <a:p>
            <a:r>
              <a:rPr lang="en-US" b="1" dirty="0"/>
              <a:t>Function:</a:t>
            </a:r>
            <a:r>
              <a:rPr lang="en-US" dirty="0"/>
              <a:t> Eliminates waste products from the body in ways that maintain homeostasis </a:t>
            </a:r>
          </a:p>
        </p:txBody>
      </p:sp>
      <p:pic>
        <p:nvPicPr>
          <p:cNvPr id="1269770" name="Picture 10" descr="35-2_0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8950" y="193882"/>
            <a:ext cx="3575050" cy="638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5530" y="266767"/>
            <a:ext cx="8229600" cy="1143000"/>
          </a:xfrm>
        </p:spPr>
        <p:txBody>
          <a:bodyPr/>
          <a:lstStyle/>
          <a:p>
            <a:r>
              <a:rPr lang="en-US" dirty="0"/>
              <a:t>Organization of the Body</a:t>
            </a:r>
          </a:p>
        </p:txBody>
      </p:sp>
      <p:sp>
        <p:nvSpPr>
          <p:cNvPr id="1271811" name="Rectangle 3"/>
          <p:cNvSpPr>
            <a:spLocks noGrp="1" noChangeArrowheads="1"/>
          </p:cNvSpPr>
          <p:nvPr>
            <p:ph idx="1"/>
          </p:nvPr>
        </p:nvSpPr>
        <p:spPr>
          <a:xfrm>
            <a:off x="273050" y="1855303"/>
            <a:ext cx="4660900" cy="4720121"/>
          </a:xfrm>
          <a:noFill/>
        </p:spPr>
        <p:txBody>
          <a:bodyPr/>
          <a:lstStyle/>
          <a:p>
            <a:r>
              <a:rPr lang="en-US" b="1" dirty="0"/>
              <a:t>Endocrine  System</a:t>
            </a:r>
          </a:p>
          <a:p>
            <a:r>
              <a:rPr lang="en-US" b="1" dirty="0"/>
              <a:t>Structures: </a:t>
            </a:r>
            <a:r>
              <a:rPr lang="en-US" dirty="0"/>
              <a:t>Hypothalamus, pituitary, thyroid, parathyroid, adrenals, pancreas, ovaries (in females), testes (in males)</a:t>
            </a:r>
          </a:p>
          <a:p>
            <a:r>
              <a:rPr lang="en-US" b="1" dirty="0"/>
              <a:t>Function:</a:t>
            </a:r>
            <a:r>
              <a:rPr lang="en-US" dirty="0"/>
              <a:t> Controls growth, development and metabolism; maintains homeostasis</a:t>
            </a:r>
          </a:p>
        </p:txBody>
      </p:sp>
      <p:pic>
        <p:nvPicPr>
          <p:cNvPr id="1271818" name="Picture 10" descr="35-2_0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9555" y="297416"/>
            <a:ext cx="4024313" cy="628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905" y="160749"/>
            <a:ext cx="8229600" cy="1143000"/>
          </a:xfrm>
        </p:spPr>
        <p:txBody>
          <a:bodyPr/>
          <a:lstStyle/>
          <a:p>
            <a:r>
              <a:rPr lang="en-US" dirty="0"/>
              <a:t>Organization of the Body</a:t>
            </a:r>
          </a:p>
        </p:txBody>
      </p:sp>
      <p:sp>
        <p:nvSpPr>
          <p:cNvPr id="1273859" name="Rectangle 3"/>
          <p:cNvSpPr>
            <a:spLocks noGrp="1" noChangeArrowheads="1"/>
          </p:cNvSpPr>
          <p:nvPr>
            <p:ph idx="1"/>
          </p:nvPr>
        </p:nvSpPr>
        <p:spPr>
          <a:xfrm>
            <a:off x="273050" y="1550504"/>
            <a:ext cx="4389438" cy="5307496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Reproductive System</a:t>
            </a:r>
          </a:p>
          <a:p>
            <a:pPr>
              <a:lnSpc>
                <a:spcPct val="90000"/>
              </a:lnSpc>
            </a:pPr>
            <a:r>
              <a:rPr lang="en-US" b="1" dirty="0"/>
              <a:t>Structures: </a:t>
            </a:r>
            <a:r>
              <a:rPr lang="en-US" dirty="0"/>
              <a:t>Testes, </a:t>
            </a:r>
            <a:r>
              <a:rPr lang="en-US" dirty="0" err="1"/>
              <a:t>epididymis</a:t>
            </a:r>
            <a:r>
              <a:rPr lang="en-US" dirty="0"/>
              <a:t>, vas deferens, urethra, and penis (in males), ovaries, Fallopian tubes, uterus, vagina (in females)</a:t>
            </a:r>
          </a:p>
          <a:p>
            <a:pPr>
              <a:lnSpc>
                <a:spcPct val="90000"/>
              </a:lnSpc>
            </a:pPr>
            <a:r>
              <a:rPr lang="en-US" b="1" dirty="0"/>
              <a:t>Function:</a:t>
            </a:r>
            <a:r>
              <a:rPr lang="en-US" dirty="0"/>
              <a:t> Produces reproductive cells; in females, nurtures and protects developing embryo</a:t>
            </a:r>
            <a:endParaRPr lang="en-US" sz="2400" dirty="0"/>
          </a:p>
        </p:txBody>
      </p:sp>
      <p:pic>
        <p:nvPicPr>
          <p:cNvPr id="1273866" name="Picture 10" descr="35-2_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1525" y="798513"/>
            <a:ext cx="4514850" cy="545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4001"/>
            <a:ext cx="8229600" cy="1143000"/>
          </a:xfrm>
        </p:spPr>
        <p:txBody>
          <a:bodyPr/>
          <a:lstStyle/>
          <a:p>
            <a:r>
              <a:rPr lang="en-US" dirty="0"/>
              <a:t>Organization of the Body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idx="1"/>
          </p:nvPr>
        </p:nvSpPr>
        <p:spPr>
          <a:xfrm>
            <a:off x="273050" y="1749287"/>
            <a:ext cx="4910138" cy="5108713"/>
          </a:xfrm>
          <a:noFill/>
        </p:spPr>
        <p:txBody>
          <a:bodyPr/>
          <a:lstStyle/>
          <a:p>
            <a:r>
              <a:rPr lang="en-US" b="1" dirty="0"/>
              <a:t>Lymphatic/Immune Systems</a:t>
            </a:r>
          </a:p>
          <a:p>
            <a:r>
              <a:rPr lang="en-US" b="1" dirty="0"/>
              <a:t>Structures: </a:t>
            </a:r>
            <a:r>
              <a:rPr lang="en-US" dirty="0"/>
              <a:t>White blood cells, thymus, spleen, lymph nodes, lymph vessels</a:t>
            </a:r>
          </a:p>
          <a:p>
            <a:r>
              <a:rPr lang="en-US" b="1" dirty="0"/>
              <a:t>Function:</a:t>
            </a:r>
            <a:r>
              <a:rPr lang="en-US" dirty="0"/>
              <a:t> Helps protect the body from disease; collects fluid lost from blood vessels and returns the fluid to the circulatory system</a:t>
            </a:r>
          </a:p>
        </p:txBody>
      </p:sp>
      <p:pic>
        <p:nvPicPr>
          <p:cNvPr id="1275914" name="Picture 10" descr="35-2_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2938" y="166688"/>
            <a:ext cx="3198812" cy="6326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Homeostasis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Maintaining Homeostasis</a:t>
            </a:r>
          </a:p>
          <a:p>
            <a:pPr lvl="1"/>
            <a:r>
              <a:rPr lang="en-US" dirty="0"/>
              <a:t>What is homeostasis?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Maintaining Homeostasis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r>
              <a:rPr lang="en-US" dirty="0"/>
              <a:t>Homeostasis is the process by which organisms keep internal conditions relatively constant despite changes in external environments. </a:t>
            </a:r>
          </a:p>
          <a:p>
            <a:pPr lvl="1"/>
            <a:r>
              <a:rPr lang="en-US" b="0" dirty="0"/>
              <a:t>Homeostasis in the body is maintained by feedback inhibition.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 of the Body</a:t>
            </a:r>
          </a:p>
        </p:txBody>
      </p:sp>
      <p:sp>
        <p:nvSpPr>
          <p:cNvPr id="82962" name="Rectangle 18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Organization of the Body</a:t>
            </a:r>
          </a:p>
          <a:p>
            <a:pPr lvl="1"/>
            <a:r>
              <a:rPr lang="en-US" dirty="0"/>
              <a:t>How is the human body organized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The levels of organization in a multi-cellular organism include:</a:t>
            </a:r>
          </a:p>
          <a:p>
            <a:pPr lvl="3"/>
            <a:r>
              <a:rPr lang="en-US" b="1" dirty="0" smtClean="0"/>
              <a:t>cells</a:t>
            </a:r>
          </a:p>
          <a:p>
            <a:pPr lvl="3"/>
            <a:r>
              <a:rPr lang="en-US" b="1" dirty="0" smtClean="0"/>
              <a:t>tissues</a:t>
            </a:r>
          </a:p>
          <a:p>
            <a:pPr lvl="3"/>
            <a:r>
              <a:rPr lang="en-US" b="1" dirty="0" smtClean="0"/>
              <a:t>organs</a:t>
            </a:r>
          </a:p>
          <a:p>
            <a:pPr lvl="3"/>
            <a:r>
              <a:rPr lang="en-US" b="1" dirty="0" smtClean="0"/>
              <a:t>organ systems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Homeostasis</a:t>
            </a:r>
          </a:p>
        </p:txBody>
      </p:sp>
      <p:sp>
        <p:nvSpPr>
          <p:cNvPr id="12820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b="1" dirty="0"/>
              <a:t>Feedback inhibition</a:t>
            </a:r>
            <a:r>
              <a:rPr lang="en-US" dirty="0"/>
              <a:t>, or negative feedback, is the process in which a stimulus produces a response that opposes the original stimulus. </a:t>
            </a:r>
          </a:p>
          <a:p>
            <a:r>
              <a:rPr lang="en-US" dirty="0"/>
              <a:t>Systems controlled by feedback inhibition are fully automated and very stable.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Homeostasis</a:t>
            </a:r>
          </a:p>
        </p:txBody>
      </p:sp>
      <p:sp>
        <p:nvSpPr>
          <p:cNvPr id="128409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sz="2400" dirty="0"/>
              <a:t>An Example of Feedback Inhibition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Pearson Prentice Hall</a:t>
            </a:r>
          </a:p>
        </p:txBody>
      </p:sp>
      <p:pic>
        <p:nvPicPr>
          <p:cNvPr id="1284114" name="Picture 18" descr="35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09" y="1846580"/>
            <a:ext cx="7358062" cy="3646488"/>
          </a:xfrm>
          <a:prstGeom prst="rect">
            <a:avLst/>
          </a:prstGeom>
          <a:noFill/>
        </p:spPr>
      </p:pic>
      <p:sp>
        <p:nvSpPr>
          <p:cNvPr id="1284104" name="Rectangle 8"/>
          <p:cNvSpPr>
            <a:spLocks noChangeArrowheads="1"/>
          </p:cNvSpPr>
          <p:nvPr/>
        </p:nvSpPr>
        <p:spPr bwMode="auto">
          <a:xfrm>
            <a:off x="3498850" y="1858963"/>
            <a:ext cx="2046288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4103" name="Rectangle 7"/>
          <p:cNvSpPr>
            <a:spLocks noChangeArrowheads="1"/>
          </p:cNvSpPr>
          <p:nvPr/>
        </p:nvSpPr>
        <p:spPr bwMode="auto">
          <a:xfrm>
            <a:off x="3208338" y="1760538"/>
            <a:ext cx="26447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Thermostat senses temperature change and switches off heating system</a:t>
            </a:r>
          </a:p>
        </p:txBody>
      </p:sp>
      <p:sp>
        <p:nvSpPr>
          <p:cNvPr id="1284106" name="Rectangle 10"/>
          <p:cNvSpPr>
            <a:spLocks noChangeArrowheads="1"/>
          </p:cNvSpPr>
          <p:nvPr/>
        </p:nvSpPr>
        <p:spPr bwMode="auto">
          <a:xfrm>
            <a:off x="3482975" y="4441825"/>
            <a:ext cx="2046288" cy="5794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4105" name="Rectangle 9"/>
          <p:cNvSpPr>
            <a:spLocks noChangeArrowheads="1"/>
          </p:cNvSpPr>
          <p:nvPr/>
        </p:nvSpPr>
        <p:spPr bwMode="auto">
          <a:xfrm>
            <a:off x="3246438" y="4625975"/>
            <a:ext cx="26447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Thermostat senses temperature change and switches on heating system</a:t>
            </a:r>
          </a:p>
        </p:txBody>
      </p:sp>
      <p:sp>
        <p:nvSpPr>
          <p:cNvPr id="1284107" name="Rectangle 11"/>
          <p:cNvSpPr>
            <a:spLocks noChangeArrowheads="1"/>
          </p:cNvSpPr>
          <p:nvPr/>
        </p:nvSpPr>
        <p:spPr bwMode="auto">
          <a:xfrm>
            <a:off x="354013" y="3589338"/>
            <a:ext cx="2312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Room temperature increases</a:t>
            </a:r>
          </a:p>
        </p:txBody>
      </p:sp>
      <p:sp>
        <p:nvSpPr>
          <p:cNvPr id="1284110" name="Rectangle 14"/>
          <p:cNvSpPr>
            <a:spLocks noChangeArrowheads="1"/>
          </p:cNvSpPr>
          <p:nvPr/>
        </p:nvSpPr>
        <p:spPr bwMode="auto">
          <a:xfrm>
            <a:off x="6696075" y="3608388"/>
            <a:ext cx="2298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Room temperature decreases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Homeostasis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lvl="1"/>
            <a:r>
              <a:rPr lang="en-US" dirty="0"/>
              <a:t>Homeostasis In the Body</a:t>
            </a:r>
          </a:p>
          <a:p>
            <a:pPr lvl="2"/>
            <a:r>
              <a:rPr lang="en-US" dirty="0"/>
              <a:t>Maintenance of homeostasis requires the integration of all organ systems at all times. </a:t>
            </a:r>
          </a:p>
          <a:p>
            <a:pPr lvl="2"/>
            <a:r>
              <a:rPr lang="en-US" dirty="0"/>
              <a:t>One example is the maintenance of a stable body temperature.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Pearson Prentice Hall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Homeostasis</a:t>
            </a:r>
          </a:p>
        </p:txBody>
      </p:sp>
      <p:sp>
        <p:nvSpPr>
          <p:cNvPr id="1288200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hypothalamus monitors the temperature of the skin and the temperature of organs.</a:t>
            </a:r>
          </a:p>
          <a:p>
            <a:r>
              <a:rPr lang="en-US" dirty="0"/>
              <a:t>If core body temperature drops, the hypothalamus:</a:t>
            </a:r>
          </a:p>
          <a:p>
            <a:pPr lvl="2"/>
            <a:r>
              <a:rPr lang="en-US" dirty="0"/>
              <a:t>causes blood vessels in the skin to constrict reducing heat loss from skin.</a:t>
            </a:r>
          </a:p>
          <a:p>
            <a:pPr lvl="2"/>
            <a:r>
              <a:rPr lang="en-US" dirty="0"/>
              <a:t>causes the skeletal muscles to contract involuntarily—to “shiver.” </a:t>
            </a:r>
          </a:p>
          <a:p>
            <a:pPr lvl="1"/>
            <a:r>
              <a:rPr lang="en-US" dirty="0"/>
              <a:t>This causes the body temperature to increase.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Homeostasis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If the core body temperature increases, the hypothalamus:</a:t>
            </a:r>
          </a:p>
          <a:p>
            <a:pPr lvl="2"/>
            <a:r>
              <a:rPr lang="en-US" dirty="0"/>
              <a:t>causes blood vessels in the skin to dilate so heat can escape from the skin.</a:t>
            </a:r>
          </a:p>
          <a:p>
            <a:pPr lvl="2"/>
            <a:r>
              <a:rPr lang="en-US" dirty="0"/>
              <a:t>the body produces sweat, which cools the body by evaporation.</a:t>
            </a:r>
          </a:p>
          <a:p>
            <a:pPr lvl="1"/>
            <a:r>
              <a:rPr lang="en-US" dirty="0"/>
              <a:t>This causes the body temperature to decrease.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the Body</a:t>
            </a:r>
          </a:p>
        </p:txBody>
      </p:sp>
      <p:sp>
        <p:nvSpPr>
          <p:cNvPr id="124313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lvl="1"/>
            <a:r>
              <a:rPr lang="en-US" dirty="0" smtClean="0"/>
              <a:t>Every cell in the human body is both an independent unit and an interdependent part of a larger community—the entire organism. 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Cells</a:t>
            </a:r>
            <a:endParaRPr lang="en-US" dirty="0"/>
          </a:p>
          <a:p>
            <a:pPr lvl="2"/>
            <a:r>
              <a:rPr lang="en-US" dirty="0"/>
              <a:t>A cell is the basic unit of structure and function in living things. </a:t>
            </a:r>
          </a:p>
          <a:p>
            <a:pPr lvl="2"/>
            <a:r>
              <a:rPr lang="en-US" dirty="0"/>
              <a:t>Individual cells in </a:t>
            </a:r>
            <a:r>
              <a:rPr lang="en-US" dirty="0" smtClean="0"/>
              <a:t>multi-cellular </a:t>
            </a:r>
            <a:r>
              <a:rPr lang="en-US" dirty="0"/>
              <a:t>organisms are specialized. </a:t>
            </a:r>
          </a:p>
          <a:p>
            <a:pPr lvl="2"/>
            <a:r>
              <a:rPr lang="en-US" b="1" dirty="0"/>
              <a:t>Specialized cells</a:t>
            </a:r>
            <a:r>
              <a:rPr lang="en-US" dirty="0"/>
              <a:t> are suited to perform a particular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the Body</a:t>
            </a:r>
          </a:p>
        </p:txBody>
      </p:sp>
      <p:sp>
        <p:nvSpPr>
          <p:cNvPr id="124518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lvl="1"/>
            <a:r>
              <a:rPr lang="en-US" dirty="0"/>
              <a:t>Tissues</a:t>
            </a:r>
          </a:p>
          <a:p>
            <a:pPr lvl="2"/>
            <a:r>
              <a:rPr lang="en-US" dirty="0"/>
              <a:t>A group of cells that perform a single function is called a tissue. </a:t>
            </a:r>
          </a:p>
          <a:p>
            <a:pPr lvl="2"/>
            <a:r>
              <a:rPr lang="en-US" dirty="0"/>
              <a:t>There are four basic types of tissue in the human body: epithelial, connective, nervous, and muscle.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the Body</a:t>
            </a:r>
          </a:p>
        </p:txBody>
      </p:sp>
      <p:sp>
        <p:nvSpPr>
          <p:cNvPr id="124723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b="1" dirty="0"/>
              <a:t>Epithelial tissue</a:t>
            </a:r>
            <a:r>
              <a:rPr lang="en-US" dirty="0"/>
              <a:t> includes glands and tissues that cover interior and exterior body surfaces. </a:t>
            </a:r>
          </a:p>
          <a:p>
            <a:r>
              <a:rPr lang="en-US" b="1" dirty="0"/>
              <a:t>Connective tissue</a:t>
            </a:r>
            <a:r>
              <a:rPr lang="en-US" dirty="0"/>
              <a:t> supports the body and connects its parts.</a:t>
            </a:r>
          </a:p>
          <a:p>
            <a:r>
              <a:rPr lang="en-US" b="1" dirty="0"/>
              <a:t>Nervous tissue</a:t>
            </a:r>
            <a:r>
              <a:rPr lang="en-US" dirty="0"/>
              <a:t> transmits nerve impulses through the body.</a:t>
            </a:r>
          </a:p>
          <a:p>
            <a:r>
              <a:rPr lang="en-US" b="1" dirty="0"/>
              <a:t>Muscle tissue</a:t>
            </a:r>
            <a:r>
              <a:rPr lang="en-US" dirty="0"/>
              <a:t>, along with bones, enables the body to move.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the Body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lvl="1">
              <a:lnSpc>
                <a:spcPct val="75000"/>
              </a:lnSpc>
            </a:pPr>
            <a:r>
              <a:rPr lang="en-US" dirty="0"/>
              <a:t>Organs and Organ Systems 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 group of different types of tissues that work together to perform a single function is called an organ.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 group of organs that perform closely related functions is an organ system.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There are eleven organ systems in the body.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75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36" name="Rectangle 12"/>
          <p:cNvSpPr>
            <a:spLocks noGrp="1" noChangeArrowheads="1"/>
          </p:cNvSpPr>
          <p:nvPr>
            <p:ph type="title"/>
          </p:nvPr>
        </p:nvSpPr>
        <p:spPr>
          <a:xfrm>
            <a:off x="172278" y="266766"/>
            <a:ext cx="8229600" cy="1143000"/>
          </a:xfrm>
        </p:spPr>
        <p:txBody>
          <a:bodyPr/>
          <a:lstStyle/>
          <a:p>
            <a:r>
              <a:rPr lang="en-US" dirty="0"/>
              <a:t>Organization of the Body</a:t>
            </a:r>
          </a:p>
        </p:txBody>
      </p:sp>
      <p:sp>
        <p:nvSpPr>
          <p:cNvPr id="1255437" name="Rectangle 13"/>
          <p:cNvSpPr>
            <a:spLocks noGrp="1" noChangeArrowheads="1"/>
          </p:cNvSpPr>
          <p:nvPr>
            <p:ph idx="1"/>
          </p:nvPr>
        </p:nvSpPr>
        <p:spPr>
          <a:xfrm>
            <a:off x="273050" y="1643270"/>
            <a:ext cx="4298950" cy="4300330"/>
          </a:xfrm>
        </p:spPr>
        <p:txBody>
          <a:bodyPr/>
          <a:lstStyle/>
          <a:p>
            <a:r>
              <a:rPr lang="en-US" b="1" dirty="0"/>
              <a:t>Nervous  System</a:t>
            </a:r>
          </a:p>
          <a:p>
            <a:r>
              <a:rPr lang="en-US" b="1" dirty="0"/>
              <a:t>Structures</a:t>
            </a:r>
            <a:r>
              <a:rPr lang="en-US" dirty="0"/>
              <a:t>: Brain, spinal cord, peripheral nerves</a:t>
            </a:r>
          </a:p>
          <a:p>
            <a:r>
              <a:rPr lang="en-US" b="1" dirty="0"/>
              <a:t>Function</a:t>
            </a:r>
            <a:r>
              <a:rPr lang="en-US" dirty="0"/>
              <a:t>: Recognizes and coordinates the body’s response to changes in its internal and external environments</a:t>
            </a:r>
          </a:p>
        </p:txBody>
      </p:sp>
      <p:pic>
        <p:nvPicPr>
          <p:cNvPr id="1255429" name="Picture 5" descr="35-2_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2382" y="344488"/>
            <a:ext cx="2622550" cy="6253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84" name="Rectangle 12"/>
          <p:cNvSpPr>
            <a:spLocks noGrp="1" noChangeArrowheads="1"/>
          </p:cNvSpPr>
          <p:nvPr>
            <p:ph type="title"/>
          </p:nvPr>
        </p:nvSpPr>
        <p:spPr>
          <a:xfrm>
            <a:off x="430696" y="359531"/>
            <a:ext cx="8229600" cy="1143000"/>
          </a:xfrm>
        </p:spPr>
        <p:txBody>
          <a:bodyPr/>
          <a:lstStyle/>
          <a:p>
            <a:r>
              <a:rPr lang="en-US" dirty="0"/>
              <a:t>Organization of the Body</a:t>
            </a:r>
          </a:p>
        </p:txBody>
      </p:sp>
      <p:sp>
        <p:nvSpPr>
          <p:cNvPr id="1257485" name="Rectangle 13"/>
          <p:cNvSpPr>
            <a:spLocks noGrp="1" noChangeArrowheads="1"/>
          </p:cNvSpPr>
          <p:nvPr>
            <p:ph idx="1"/>
          </p:nvPr>
        </p:nvSpPr>
        <p:spPr>
          <a:xfrm>
            <a:off x="273050" y="1722783"/>
            <a:ext cx="4508500" cy="422081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/>
              <a:t>Integumentary</a:t>
            </a:r>
            <a:r>
              <a:rPr lang="en-US" b="1" dirty="0"/>
              <a:t> System</a:t>
            </a:r>
          </a:p>
          <a:p>
            <a:pPr>
              <a:lnSpc>
                <a:spcPct val="90000"/>
              </a:lnSpc>
            </a:pPr>
            <a:r>
              <a:rPr lang="en-US" b="1" dirty="0"/>
              <a:t>Structures</a:t>
            </a:r>
            <a:r>
              <a:rPr lang="en-US" dirty="0"/>
              <a:t>: Skin, hair, nails, sweat and oil glands</a:t>
            </a:r>
          </a:p>
          <a:p>
            <a:pPr>
              <a:lnSpc>
                <a:spcPct val="90000"/>
              </a:lnSpc>
            </a:pPr>
            <a:r>
              <a:rPr lang="en-US" b="1" dirty="0"/>
              <a:t>Function</a:t>
            </a:r>
            <a:r>
              <a:rPr lang="en-US" dirty="0"/>
              <a:t>: Serves as a barrier against infection and injury; helps to regulate body temperature; provides protection against ultraviolet radiation from the sun</a:t>
            </a:r>
          </a:p>
        </p:txBody>
      </p:sp>
      <p:pic>
        <p:nvPicPr>
          <p:cNvPr id="1257488" name="Picture 16" descr="35-2_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4038" y="351872"/>
            <a:ext cx="3509962" cy="618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5" name="Rectangle 15"/>
          <p:cNvSpPr>
            <a:spLocks noGrp="1" noChangeArrowheads="1"/>
          </p:cNvSpPr>
          <p:nvPr>
            <p:ph type="title"/>
          </p:nvPr>
        </p:nvSpPr>
        <p:spPr>
          <a:xfrm>
            <a:off x="172278" y="266766"/>
            <a:ext cx="8229600" cy="1143000"/>
          </a:xfrm>
        </p:spPr>
        <p:txBody>
          <a:bodyPr/>
          <a:lstStyle/>
          <a:p>
            <a:r>
              <a:rPr lang="en-US" dirty="0"/>
              <a:t>Organization of the Body</a:t>
            </a:r>
          </a:p>
        </p:txBody>
      </p:sp>
      <p:sp>
        <p:nvSpPr>
          <p:cNvPr id="1259536" name="Rectangle 16"/>
          <p:cNvSpPr>
            <a:spLocks noGrp="1" noChangeArrowheads="1"/>
          </p:cNvSpPr>
          <p:nvPr>
            <p:ph idx="1"/>
          </p:nvPr>
        </p:nvSpPr>
        <p:spPr>
          <a:xfrm>
            <a:off x="273050" y="1656522"/>
            <a:ext cx="4298950" cy="428707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Skeletal  System</a:t>
            </a:r>
          </a:p>
          <a:p>
            <a:pPr>
              <a:lnSpc>
                <a:spcPct val="90000"/>
              </a:lnSpc>
            </a:pPr>
            <a:r>
              <a:rPr lang="en-US" b="1" dirty="0"/>
              <a:t>Structures</a:t>
            </a:r>
            <a:r>
              <a:rPr lang="en-US" dirty="0"/>
              <a:t>: Bones, cartilage, ligaments, tendons</a:t>
            </a:r>
          </a:p>
          <a:p>
            <a:pPr>
              <a:lnSpc>
                <a:spcPct val="90000"/>
              </a:lnSpc>
            </a:pPr>
            <a:r>
              <a:rPr lang="en-US" b="1" dirty="0"/>
              <a:t>Function</a:t>
            </a:r>
            <a:r>
              <a:rPr lang="en-US" dirty="0"/>
              <a:t>: Supports the body; protects internal organs; allows movement; stores mineral reserves; provides a site for blood cell formation  </a:t>
            </a:r>
          </a:p>
        </p:txBody>
      </p:sp>
      <p:pic>
        <p:nvPicPr>
          <p:cNvPr id="1259537" name="Picture 17" descr="35-2_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5225" y="309563"/>
            <a:ext cx="3551238" cy="638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BIO3d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3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IO3a_Subchapter Head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IO3a_Subchapter Hea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IO3a_Subchapter He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IO3a_Subchapter Hea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IO3a_Subchapter Hea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IO3a_Subchapter Hea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IO3a_Subchapter Hea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IO3a_Subchapter Hea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IO3a_Subchapter Hea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IO3a_Subchapter Hea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IO3a_Subchapter Hea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IO3a_Subchapter Hea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IO3a_Subchapter Hea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IO3a_Subchapter Hea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IO3a_Key Concept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Key Concep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3a_Key Conce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IO3a_Key Concept_2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Key Concept_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3a_Key Concept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IO3a_OUTLINE_HEADER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OUTLINE_HEAD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3a_OUTLINE_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IO3a_Outline_NO_HEAD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Outline_NO_HEA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3a_Outline_NO_HE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IO3a_Quiz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Quiz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3a_Qui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Qui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Qui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Qui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Qui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Qui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Qui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Qui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Qui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Qui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Qui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Qui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947</Words>
  <Application>Microsoft Office PowerPoint</Application>
  <PresentationFormat>On-screen Show (4:3)</PresentationFormat>
  <Paragraphs>134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BIO3d</vt:lpstr>
      <vt:lpstr>1_BIO3a_Subchapter Head</vt:lpstr>
      <vt:lpstr>BIO3a_Key Concept</vt:lpstr>
      <vt:lpstr>BIO3a_Key Concept_2</vt:lpstr>
      <vt:lpstr>BIO3a_OUTLINE_HEADER</vt:lpstr>
      <vt:lpstr>BIO3a_Outline_NO_HEAD</vt:lpstr>
      <vt:lpstr>BIO3a_Quiz</vt:lpstr>
      <vt:lpstr>Flow</vt:lpstr>
      <vt:lpstr>30–1 Human Body Systems</vt:lpstr>
      <vt:lpstr>Organization of the Body</vt:lpstr>
      <vt:lpstr>Organization of the Body</vt:lpstr>
      <vt:lpstr>Organization of the Body</vt:lpstr>
      <vt:lpstr>Organization of the Body</vt:lpstr>
      <vt:lpstr>Organization of the Body</vt:lpstr>
      <vt:lpstr>Organization of the Body</vt:lpstr>
      <vt:lpstr>Organization of the Body</vt:lpstr>
      <vt:lpstr>Organization of the Body</vt:lpstr>
      <vt:lpstr>Organization of the Body</vt:lpstr>
      <vt:lpstr>Organization of the Body</vt:lpstr>
      <vt:lpstr>Organization of the Body</vt:lpstr>
      <vt:lpstr>Organization of the Body</vt:lpstr>
      <vt:lpstr>Organization of the Body</vt:lpstr>
      <vt:lpstr>Organization of the Body</vt:lpstr>
      <vt:lpstr>Organization of the Body</vt:lpstr>
      <vt:lpstr>Organization of the Body</vt:lpstr>
      <vt:lpstr>Maintaining Homeostasis</vt:lpstr>
      <vt:lpstr>Maintaining Homeostasis</vt:lpstr>
      <vt:lpstr>Maintaining Homeostasis</vt:lpstr>
      <vt:lpstr>Maintaining Homeostasis</vt:lpstr>
      <vt:lpstr>Maintaining Homeostasis</vt:lpstr>
      <vt:lpstr>Maintaining Homeostasis</vt:lpstr>
      <vt:lpstr>Maintaining Homeostasis</vt:lpstr>
    </vt:vector>
  </TitlesOfParts>
  <Company>Laura Baselice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</dc:title>
  <cp:lastModifiedBy>Owner</cp:lastModifiedBy>
  <cp:revision>16</cp:revision>
  <dcterms:modified xsi:type="dcterms:W3CDTF">2013-03-20T00:06:13Z</dcterms:modified>
</cp:coreProperties>
</file>